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712" r:id="rId3"/>
  </p:sldMasterIdLst>
  <p:notesMasterIdLst>
    <p:notesMasterId r:id="rId34"/>
  </p:notesMasterIdLst>
  <p:handoutMasterIdLst>
    <p:handoutMasterId r:id="rId35"/>
  </p:handoutMasterIdLst>
  <p:sldIdLst>
    <p:sldId id="261" r:id="rId4"/>
    <p:sldId id="4796" r:id="rId5"/>
    <p:sldId id="4747" r:id="rId6"/>
    <p:sldId id="4764" r:id="rId7"/>
    <p:sldId id="4777" r:id="rId8"/>
    <p:sldId id="4767" r:id="rId9"/>
    <p:sldId id="4765" r:id="rId10"/>
    <p:sldId id="4780" r:id="rId11"/>
    <p:sldId id="4798" r:id="rId12"/>
    <p:sldId id="4755" r:id="rId13"/>
    <p:sldId id="4742" r:id="rId14"/>
    <p:sldId id="4792" r:id="rId15"/>
    <p:sldId id="4751" r:id="rId16"/>
    <p:sldId id="4793" r:id="rId17"/>
    <p:sldId id="4794" r:id="rId18"/>
    <p:sldId id="4752" r:id="rId19"/>
    <p:sldId id="4727" r:id="rId20"/>
    <p:sldId id="4749" r:id="rId21"/>
    <p:sldId id="4775" r:id="rId22"/>
    <p:sldId id="4769" r:id="rId23"/>
    <p:sldId id="4778" r:id="rId24"/>
    <p:sldId id="4789" r:id="rId25"/>
    <p:sldId id="4757" r:id="rId26"/>
    <p:sldId id="4800" r:id="rId27"/>
    <p:sldId id="438" r:id="rId28"/>
    <p:sldId id="4781" r:id="rId29"/>
    <p:sldId id="4783" r:id="rId30"/>
    <p:sldId id="4785" r:id="rId31"/>
    <p:sldId id="4786" r:id="rId32"/>
    <p:sldId id="477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ступление" id="{FE62F779-B3D4-9A41-91AB-1165D32333E9}">
          <p14:sldIdLst>
            <p14:sldId id="261"/>
            <p14:sldId id="4796"/>
          </p14:sldIdLst>
        </p14:section>
        <p14:section name="Партнёрство" id="{8113128D-B9C5-436A-B4D7-7C6421FDA6BB}">
          <p14:sldIdLst>
            <p14:sldId id="4747"/>
            <p14:sldId id="4764"/>
            <p14:sldId id="4777"/>
            <p14:sldId id="4767"/>
            <p14:sldId id="4765"/>
            <p14:sldId id="4780"/>
            <p14:sldId id="4798"/>
          </p14:sldIdLst>
        </p14:section>
        <p14:section name="Определения" id="{BFF764D2-F3B9-4665-A6FE-296AECC2899D}">
          <p14:sldIdLst>
            <p14:sldId id="4755"/>
          </p14:sldIdLst>
        </p14:section>
        <p14:section name="Описание рисков" id="{B729F78A-E276-43AA-952E-F29C378F602E}">
          <p14:sldIdLst>
            <p14:sldId id="4742"/>
            <p14:sldId id="4792"/>
            <p14:sldId id="4751"/>
            <p14:sldId id="4793"/>
            <p14:sldId id="4794"/>
            <p14:sldId id="4752"/>
            <p14:sldId id="4727"/>
            <p14:sldId id="4749"/>
            <p14:sldId id="4775"/>
          </p14:sldIdLst>
        </p14:section>
        <p14:section name="Условия страхования" id="{A59F1109-1065-46FE-B403-AA7FDE9BD084}">
          <p14:sldIdLst>
            <p14:sldId id="4769"/>
            <p14:sldId id="4778"/>
          </p14:sldIdLst>
        </p14:section>
        <p14:section name="Организация лечения" id="{53FDEADB-3357-8440-98F0-0FE7836A81AC}">
          <p14:sldIdLst>
            <p14:sldId id="4789"/>
          </p14:sldIdLst>
        </p14:section>
        <p14:section name="Обзор конкурентов" id="{4DCDD548-B06F-464B-928D-1024487002B2}">
          <p14:sldIdLst>
            <p14:sldId id="4757"/>
          </p14:sldIdLst>
        </p14:section>
        <p14:section name="Как оформить полис" id="{2FDEDB70-0363-48D5-93E1-348D8C7E16AE}">
          <p14:sldIdLst>
            <p14:sldId id="4800"/>
          </p14:sldIdLst>
        </p14:section>
        <p14:section name="Примеры кейсов" id="{F8589ECF-5AAF-44ED-95F9-B5A532CDDA4D}">
          <p14:sldIdLst>
            <p14:sldId id="438"/>
            <p14:sldId id="4781"/>
            <p14:sldId id="4783"/>
            <p14:sldId id="4785"/>
            <p14:sldId id="4786"/>
            <p14:sldId id="4776"/>
          </p14:sldIdLst>
        </p14:section>
      </p14:sectionLst>
    </p:ex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12" pos="710" userDrawn="1">
          <p15:clr>
            <a:srgbClr val="A4A3A4"/>
          </p15:clr>
        </p15:guide>
        <p15:guide id="18" orient="horz" pos="4042" userDrawn="1">
          <p15:clr>
            <a:srgbClr val="A4A3A4"/>
          </p15:clr>
        </p15:guide>
        <p15:guide id="25" orient="horz" pos="2137" userDrawn="1">
          <p15:clr>
            <a:srgbClr val="A4A3A4"/>
          </p15:clr>
        </p15:guide>
        <p15:guide id="27" pos="7242" userDrawn="1">
          <p15:clr>
            <a:srgbClr val="A4A3A4"/>
          </p15:clr>
        </p15:guide>
        <p15:guide id="28" pos="3704" userDrawn="1">
          <p15:clr>
            <a:srgbClr val="A4A3A4"/>
          </p15:clr>
        </p15:guide>
        <p15:guide id="29" pos="4089" userDrawn="1">
          <p15:clr>
            <a:srgbClr val="A4A3A4"/>
          </p15:clr>
        </p15:guide>
        <p15:guide id="30" orient="horz" pos="2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Bashmakova" initials="Y" lastIdx="12" clrIdx="0">
    <p:extLst>
      <p:ext uri="{19B8F6BF-5375-455C-9EA6-DF929625EA0E}">
        <p15:presenceInfo xmlns:p15="http://schemas.microsoft.com/office/powerpoint/2012/main" userId="YBashmakova" providerId="None"/>
      </p:ext>
    </p:extLst>
  </p:cmAuthor>
  <p:cmAuthor id="2" name="Litke Anastasiya" initials="LA" lastIdx="4" clrIdx="1">
    <p:extLst>
      <p:ext uri="{19B8F6BF-5375-455C-9EA6-DF929625EA0E}">
        <p15:presenceInfo xmlns:p15="http://schemas.microsoft.com/office/powerpoint/2012/main" userId="S-1-5-21-578429825-1942577684-262303683-822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F3A"/>
    <a:srgbClr val="CDC8FF"/>
    <a:srgbClr val="3E0071"/>
    <a:srgbClr val="404040"/>
    <a:srgbClr val="A6A6A6"/>
    <a:srgbClr val="F5F5F5"/>
    <a:srgbClr val="9C92FF"/>
    <a:srgbClr val="FFFFFF"/>
    <a:srgbClr val="FF41BE"/>
    <a:srgbClr val="FD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3796" autoAdjust="0"/>
  </p:normalViewPr>
  <p:slideViewPr>
    <p:cSldViewPr snapToGrid="0">
      <p:cViewPr varScale="1">
        <p:scale>
          <a:sx n="107" d="100"/>
          <a:sy n="107" d="100"/>
        </p:scale>
        <p:origin x="684" y="114"/>
      </p:cViewPr>
      <p:guideLst>
        <p:guide pos="3840"/>
        <p:guide pos="710"/>
        <p:guide orient="horz" pos="4042"/>
        <p:guide orient="horz" pos="2137"/>
        <p:guide pos="7242"/>
        <p:guide pos="3704"/>
        <p:guide pos="4089"/>
        <p:guide orient="horz" pos="232"/>
      </p:guideLst>
    </p:cSldViewPr>
  </p:slideViewPr>
  <p:outlineViewPr>
    <p:cViewPr>
      <p:scale>
        <a:sx n="33" d="100"/>
        <a:sy n="33" d="100"/>
      </p:scale>
      <p:origin x="0" y="-300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371744565496913E-2"/>
          <c:y val="8.8463415969363413E-2"/>
          <c:w val="0.8272565108690062"/>
          <c:h val="0.81153379004737736"/>
        </c:manualLayout>
      </c:layout>
      <c:pie3DChart>
        <c:varyColors val="1"/>
        <c:ser>
          <c:idx val="0"/>
          <c:order val="0"/>
          <c:spPr>
            <a:solidFill>
              <a:srgbClr val="79FF3A"/>
            </a:solidFill>
          </c:spPr>
          <c:explosion val="25"/>
          <c:dPt>
            <c:idx val="0"/>
            <c:bubble3D val="0"/>
            <c:spPr>
              <a:solidFill>
                <a:srgbClr val="F5F5F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9A5-4691-ADAE-FD6195A48F45}"/>
              </c:ext>
            </c:extLst>
          </c:dPt>
          <c:dPt>
            <c:idx val="1"/>
            <c:bubble3D val="0"/>
            <c:spPr>
              <a:solidFill>
                <a:srgbClr val="CDC8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9A5-4691-ADAE-FD6195A48F45}"/>
              </c:ext>
            </c:extLst>
          </c:dPt>
          <c:dPt>
            <c:idx val="2"/>
            <c:bubble3D val="0"/>
            <c:explosion val="16"/>
            <c:spPr>
              <a:solidFill>
                <a:srgbClr val="79FF3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9A5-4691-ADAE-FD6195A48F45}"/>
              </c:ext>
            </c:extLst>
          </c:dPt>
          <c:dPt>
            <c:idx val="3"/>
            <c:bubble3D val="0"/>
            <c:spPr>
              <a:solidFill>
                <a:srgbClr val="3E007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9A5-4691-ADAE-FD6195A48F45}"/>
              </c:ext>
            </c:extLst>
          </c:dPt>
          <c:dPt>
            <c:idx val="4"/>
            <c:bubble3D val="0"/>
            <c:spPr>
              <a:solidFill>
                <a:srgbClr val="9C92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9A5-4691-ADAE-FD6195A48F45}"/>
              </c:ext>
            </c:extLst>
          </c:dPt>
          <c:dLbls>
            <c:dLbl>
              <c:idx val="3"/>
              <c:layout>
                <c:manualLayout>
                  <c:x val="6.9957797516651552E-3"/>
                  <c:y val="7.79075427095394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A5-4691-ADAE-FD6195A48F45}"/>
                </c:ext>
              </c:extLst>
            </c:dLbl>
            <c:dLbl>
              <c:idx val="4"/>
              <c:layout>
                <c:manualLayout>
                  <c:x val="-4.3403230191423822E-3"/>
                  <c:y val="-5.769689006947932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A5-4691-ADAE-FD6195A48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Лист3!$A$12:$A$16</c:f>
              <c:strCache>
                <c:ptCount val="5"/>
                <c:pt idx="0">
                  <c:v>до 30 лет</c:v>
                </c:pt>
                <c:pt idx="1">
                  <c:v>от 30 до 40 лет</c:v>
                </c:pt>
                <c:pt idx="2">
                  <c:v>от 40 до 50 лет</c:v>
                </c:pt>
                <c:pt idx="3">
                  <c:v>от 50 до 60 лет</c:v>
                </c:pt>
                <c:pt idx="4">
                  <c:v>старше 60</c:v>
                </c:pt>
              </c:strCache>
            </c:strRef>
          </c:cat>
          <c:val>
            <c:numRef>
              <c:f>Лист3!$B$12:$B$16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0.2</c:v>
                </c:pt>
                <c:pt idx="2">
                  <c:v>0.25</c:v>
                </c:pt>
                <c:pt idx="3">
                  <c:v>0.3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A5-4691-ADAE-FD6195A48F4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9CAE4A4-DADC-2440-934E-BB226E1F7A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1A7FD8-9FBE-DC46-ADFE-4CB9647E31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3A8B7-4DEF-C741-B1DC-2AE8D55589E2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BA9756-95EE-4C42-8106-9B09A990F8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2D49A7-2F05-4C47-80C1-F3946BB241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E6BAA-213A-0D40-8E97-3121F0060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61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88A0A-07BE-4242-BD68-2061BBFF498B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ED137-DD49-3940-8270-21817D3BE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2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8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56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92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5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8189-BB29-432A-973E-FF0EE2E212F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5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ED137-DD49-3940-8270-21817D3BE4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8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71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49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8189-BB29-432A-973E-FF0EE2E212F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76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43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ED137-DD49-3940-8270-21817D3BE4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4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Текст для презентации:</a:t>
            </a:r>
          </a:p>
          <a:p>
            <a:r>
              <a:rPr lang="ru-RU" dirty="0"/>
              <a:t>Мы представляем</a:t>
            </a:r>
            <a:r>
              <a:rPr lang="ru-RU" baseline="0" dirty="0"/>
              <a:t> группу технологичных компаний. </a:t>
            </a:r>
          </a:p>
          <a:p>
            <a:endParaRPr lang="ru-RU" baseline="0" dirty="0"/>
          </a:p>
          <a:p>
            <a:r>
              <a:rPr lang="ru-RU" baseline="0" dirty="0"/>
              <a:t>В состав группы входит страховая компания Ренессанс страхование, которая является одним из лидеров рынка и входит в ТОП 10 страховщиков России. </a:t>
            </a:r>
          </a:p>
          <a:p>
            <a:endParaRPr lang="ru-RU" baseline="0" dirty="0"/>
          </a:p>
          <a:p>
            <a:r>
              <a:rPr lang="ru-RU" baseline="0" dirty="0"/>
              <a:t>Технологичная медицинская компания </a:t>
            </a:r>
            <a:r>
              <a:rPr lang="en-US" baseline="0" dirty="0"/>
              <a:t>Budu</a:t>
            </a:r>
            <a:r>
              <a:rPr lang="ru-RU" baseline="0" dirty="0"/>
              <a:t>, которая объединяет в себе команду из более 150 врачей, офлайн клиники в Москве и Санкт-Петербурге и телемедицинскую платформу. Благодаря объединению форматов офлайн клиник и телемедицины, наши врачи ведут приёмы </a:t>
            </a:r>
            <a:r>
              <a:rPr lang="ru-RU" baseline="0" dirty="0" err="1"/>
              <a:t>гибридно</a:t>
            </a:r>
            <a:r>
              <a:rPr lang="ru-RU" baseline="0" dirty="0"/>
              <a:t>. Для застрахованных это удобно тем, что они могут обратиться к врачу в онлайн и далее для детальной диагностики посетить его в клинике или наоборот после очного посещения врача в </a:t>
            </a:r>
            <a:r>
              <a:rPr lang="en-US" baseline="0" dirty="0"/>
              <a:t>Budu </a:t>
            </a:r>
            <a:r>
              <a:rPr lang="ru-RU" baseline="0" dirty="0"/>
              <a:t>клинике продолжить наблюдаться в онлайн через приложение. </a:t>
            </a:r>
          </a:p>
          <a:p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Просебя – </a:t>
            </a:r>
            <a:r>
              <a:rPr lang="ru-RU" b="0" dirty="0"/>
              <a:t>это системное решение для В2В клиентов, которое в одном приложении совмещает сессии с психологами и </a:t>
            </a:r>
            <a:r>
              <a:rPr lang="ru-RU" b="0" dirty="0" err="1"/>
              <a:t>коучами</a:t>
            </a:r>
            <a:r>
              <a:rPr lang="ru-RU" b="0" dirty="0"/>
              <a:t>, инструменты ежедневной поддержки сотрудников, которым не требуется помощь специалиста, а также мощный аналитический инструмент, который позволит превентивно решать проблемы и работать с командой.</a:t>
            </a:r>
            <a:endParaRPr lang="ru-RU" baseline="0" dirty="0"/>
          </a:p>
          <a:p>
            <a:endParaRPr lang="ru-RU" baseline="0" dirty="0"/>
          </a:p>
          <a:p>
            <a:r>
              <a:rPr lang="ru-RU" baseline="0" dirty="0"/>
              <a:t>Также в группу входит Ренессанс жизнь – также является лидером на рынке и входит в топ-5 страховщиков жизни в России и Спутник – компания, которая занимается доверительным управлением средствами.  </a:t>
            </a:r>
          </a:p>
          <a:p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/>
              <a:t>Для информации (если клиент спрашивает):</a:t>
            </a:r>
          </a:p>
          <a:p>
            <a:r>
              <a:rPr lang="ru-RU" baseline="0" dirty="0"/>
              <a:t>Клиника </a:t>
            </a:r>
            <a:r>
              <a:rPr lang="en-US" baseline="0" dirty="0"/>
              <a:t>Budu </a:t>
            </a:r>
            <a:r>
              <a:rPr lang="ru-RU" baseline="0" dirty="0"/>
              <a:t>в Москве -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Тверской бульвар, 18с2</a:t>
            </a:r>
            <a:endParaRPr lang="ru-RU" baseline="0" dirty="0"/>
          </a:p>
          <a:p>
            <a:r>
              <a:rPr lang="ru-RU" baseline="0" dirty="0"/>
              <a:t>Клиника </a:t>
            </a:r>
            <a:r>
              <a:rPr lang="en-US" baseline="0" dirty="0"/>
              <a:t>Budu </a:t>
            </a:r>
            <a:r>
              <a:rPr lang="ru-RU" baseline="0" dirty="0"/>
              <a:t>в Санкт-Петербурге -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Кузнечный пер., 2/4 лит. Б</a:t>
            </a:r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79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24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67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82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67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03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6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ED137-DD49-3940-8270-21817D3BE4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99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ED137-DD49-3940-8270-21817D3BE4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53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66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7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ИЛЛЮСТРАЙИЯ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3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ED137-DD49-3940-8270-21817D3BE4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97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ED137-DD49-3940-8270-21817D3BE4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63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2089F-B2AE-4761-CEBC-A35679B48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20D1A2-54F3-F80B-FCDD-861EAE5BD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D9DF8-60C4-D1E1-89F0-42313A87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5A2779-F169-CF22-C663-4CC695C5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3A59A-6DA1-82F2-65DF-C0409973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7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A7B2B-B44F-DA21-BC18-E27D6FE0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D7BC8-4538-4349-B636-6FF31577E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ECC5F6-CB14-BB5D-929F-115FC20B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D15A4-4E51-1443-0735-A809B928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66F19-5BD0-C4D8-729B-7B70C5BD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60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17821C-FE90-09A1-4140-779A5F2D6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F7619E-5859-AFE7-A01E-F66A5CBEF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87A55-1AAC-39B5-28C3-EBF8BFA9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C7AA1F-6083-457B-3A7C-CD4D3669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4407A0-1561-144E-B119-82106D7D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5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3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4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9389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76964" y="1989138"/>
            <a:ext cx="4743450" cy="4219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7" name="Текст 13"/>
          <p:cNvSpPr>
            <a:spLocks noGrp="1"/>
          </p:cNvSpPr>
          <p:nvPr>
            <p:ph type="body" sz="quarter" idx="15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8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84689"/>
            <a:ext cx="10761663" cy="6273311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4296"/>
            <a:ext cx="5691187" cy="77457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Треугольник 7"/>
          <p:cNvSpPr/>
          <p:nvPr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584689"/>
            <a:ext cx="10761663" cy="6273311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реугольник 7"/>
          <p:cNvSpPr/>
          <p:nvPr userDrawn="1"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80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584689"/>
            <a:ext cx="10761663" cy="6271726"/>
          </a:xfrm>
          <a:solidFill>
            <a:srgbClr val="50287D"/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429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Треугольник 7"/>
          <p:cNvSpPr/>
          <p:nvPr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еугольник 7"/>
          <p:cNvSpPr/>
          <p:nvPr userDrawn="1"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21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260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реугольник 8"/>
          <p:cNvSpPr/>
          <p:nvPr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еугольник 8"/>
          <p:cNvSpPr/>
          <p:nvPr userDrawn="1"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70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6414"/>
          </a:xfrm>
          <a:solidFill>
            <a:srgbClr val="50287D"/>
          </a:solid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260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реугольник 8"/>
          <p:cNvSpPr/>
          <p:nvPr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еугольник 8"/>
          <p:cNvSpPr/>
          <p:nvPr userDrawn="1"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884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97247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1788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rgbClr val="CEDC00"/>
                </a:solidFill>
              </a:defRPr>
            </a:lvl1pPr>
            <a:lvl2pPr>
              <a:defRPr>
                <a:solidFill>
                  <a:srgbClr val="CEDC00"/>
                </a:solidFill>
              </a:defRPr>
            </a:lvl2pPr>
            <a:lvl4pPr>
              <a:defRPr>
                <a:solidFill>
                  <a:srgbClr val="CEDC00"/>
                </a:solidFill>
              </a:defRPr>
            </a:lvl4pPr>
            <a:lvl5pPr>
              <a:defRPr>
                <a:solidFill>
                  <a:srgbClr val="CEDC00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5" name="Изображение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A34FF-89FA-C575-97F6-F2B7D283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F1FD9-B11F-3F6D-C81B-D9A95F9F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9C202-7241-5E05-CBD0-778E4B57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27C1C-C742-61E8-99FC-3E4E7688B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1C8FD-09FB-F5D4-7DD6-49C51064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89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6100877" y="0"/>
            <a:ext cx="6091123" cy="6858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904562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3400"/>
            <a:ext cx="4904562" cy="774571"/>
          </a:xfrm>
        </p:spPr>
        <p:txBody>
          <a:bodyPr/>
          <a:lstStyle>
            <a:lvl1pPr marL="0" indent="0">
              <a:buNone/>
              <a:defRPr>
                <a:solidFill>
                  <a:srgbClr val="CEDC00"/>
                </a:solidFill>
              </a:defRPr>
            </a:lvl1pPr>
            <a:lvl2pPr>
              <a:defRPr>
                <a:solidFill>
                  <a:srgbClr val="CEDC00"/>
                </a:solidFill>
              </a:defRPr>
            </a:lvl2pPr>
            <a:lvl4pPr>
              <a:defRPr>
                <a:solidFill>
                  <a:srgbClr val="CEDC00"/>
                </a:solidFill>
              </a:defRPr>
            </a:lvl4pPr>
            <a:lvl5pPr>
              <a:defRPr>
                <a:solidFill>
                  <a:srgbClr val="CEDC00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6" name="Изображение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4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010275" y="0"/>
            <a:ext cx="6181725" cy="6858000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6180932" y="1989138"/>
            <a:ext cx="5525294" cy="43088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6010275" y="0"/>
            <a:ext cx="6181725" cy="6858000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88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Текст 13"/>
          <p:cNvSpPr>
            <a:spLocks noGrp="1"/>
          </p:cNvSpPr>
          <p:nvPr>
            <p:ph type="body" sz="quarter" idx="14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6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22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7399"/>
            <a:ext cx="4586288" cy="430887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80932" y="1985631"/>
            <a:ext cx="5525294" cy="40612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7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9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76964" y="1989138"/>
            <a:ext cx="4743450" cy="4219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7" name="Текст 13"/>
          <p:cNvSpPr>
            <a:spLocks noGrp="1"/>
          </p:cNvSpPr>
          <p:nvPr>
            <p:ph type="body" sz="quarter" idx="15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8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33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7630511" y="0"/>
            <a:ext cx="4561490" cy="6858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pic>
        <p:nvPicPr>
          <p:cNvPr id="7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30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5959370" y="1989138"/>
            <a:ext cx="4997669" cy="2630159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>
          <a:xfrm>
            <a:off x="479424" y="3311525"/>
            <a:ext cx="4586289" cy="258445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5958932" y="4840288"/>
            <a:ext cx="4997450" cy="7745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10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3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6" y="474663"/>
            <a:ext cx="4896616" cy="387798"/>
          </a:xfrm>
        </p:spPr>
        <p:txBody>
          <a:bodyPr wrap="square"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>
            <a:off x="5868193" y="1103909"/>
            <a:ext cx="1935738" cy="4791075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5"/>
          </p:nvPr>
        </p:nvSpPr>
        <p:spPr>
          <a:xfrm>
            <a:off x="7923851" y="1856929"/>
            <a:ext cx="1929597" cy="4791075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6"/>
          </p:nvPr>
        </p:nvSpPr>
        <p:spPr>
          <a:xfrm>
            <a:off x="9979510" y="474663"/>
            <a:ext cx="1662414" cy="5153627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pic>
        <p:nvPicPr>
          <p:cNvPr id="10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0" y="2258285"/>
            <a:ext cx="12192000" cy="258173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198179" y="3846786"/>
            <a:ext cx="9175531" cy="2259046"/>
          </a:xfrm>
        </p:spPr>
        <p:txBody>
          <a:bodyPr numCol="3"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7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0" y="3950955"/>
            <a:ext cx="12192000" cy="2907045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1770686"/>
            <a:ext cx="3987992" cy="1472687"/>
          </a:xfrm>
        </p:spPr>
        <p:txBody>
          <a:bodyPr numCol="1"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7" name="Изображение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8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569C2-CAD8-E55F-5905-918AB3B3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4B0F4-2859-3E63-DC98-CE3326891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33C236-D33F-8FFD-E09F-C7DE401E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43609-CE42-DD73-5CE9-F14E4C63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BDD26-4F0C-F9D3-8097-0B95F427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00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25576" y="2076227"/>
            <a:ext cx="9331322" cy="2348174"/>
          </a:xfrm>
        </p:spPr>
        <p:txBody>
          <a:bodyPr wrap="square" lIns="0" tIns="0" anchor="ctr">
            <a:noAutofit/>
          </a:bodyPr>
          <a:lstStyle>
            <a:lvl1pPr algn="ctr">
              <a:defRPr sz="3200" baseline="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Одна короткая фраза на странице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4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6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Титульный слайд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25576" y="2076227"/>
            <a:ext cx="9331322" cy="2348174"/>
          </a:xfrm>
        </p:spPr>
        <p:txBody>
          <a:bodyPr wrap="square" lIns="0" tIns="0" anchor="ctr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Одна короткая фраза на странице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4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9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rgbClr val="50287D"/>
          </a:solid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425575" y="2255415"/>
            <a:ext cx="3640139" cy="802784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5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05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3511549"/>
            <a:ext cx="3475796" cy="27606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276726" y="3511549"/>
            <a:ext cx="3475795" cy="27606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8074026" y="3511549"/>
            <a:ext cx="3479219" cy="27606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/>
          </p:nvPr>
        </p:nvSpPr>
        <p:spPr>
          <a:xfrm>
            <a:off x="479426" y="1989139"/>
            <a:ext cx="1264707" cy="1264707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7"/>
          </p:nvPr>
        </p:nvSpPr>
        <p:spPr>
          <a:xfrm>
            <a:off x="4276725" y="1987399"/>
            <a:ext cx="1266447" cy="126644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8"/>
          </p:nvPr>
        </p:nvSpPr>
        <p:spPr>
          <a:xfrm>
            <a:off x="8074026" y="1987399"/>
            <a:ext cx="1266448" cy="126644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11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6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21"/>
          </p:nvPr>
        </p:nvSpPr>
        <p:spPr>
          <a:xfrm>
            <a:off x="7910513" y="0"/>
            <a:ext cx="4281487" cy="6858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/>
          </p:nvPr>
        </p:nvSpPr>
        <p:spPr>
          <a:xfrm>
            <a:off x="4128992" y="0"/>
            <a:ext cx="3781521" cy="6858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128991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79425" y="474663"/>
            <a:ext cx="3313505" cy="775597"/>
          </a:xfrm>
        </p:spPr>
        <p:txBody>
          <a:bodyPr wrap="square" lIns="0" tIns="0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1301128"/>
            <a:ext cx="3313505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CED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3511549"/>
            <a:ext cx="3313506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276726" y="3505200"/>
            <a:ext cx="3324722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8074025" y="3511550"/>
            <a:ext cx="3308943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22" hasCustomPrompt="1"/>
          </p:nvPr>
        </p:nvSpPr>
        <p:spPr>
          <a:xfrm>
            <a:off x="4276725" y="474663"/>
            <a:ext cx="3324723" cy="86177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3"/>
          </p:nvPr>
        </p:nvSpPr>
        <p:spPr>
          <a:xfrm>
            <a:off x="4276725" y="1301524"/>
            <a:ext cx="3324723" cy="221599"/>
          </a:xfrm>
        </p:spPr>
        <p:txBody>
          <a:bodyPr/>
          <a:lstStyle>
            <a:lvl1pPr marL="0" indent="0">
              <a:buNone/>
              <a:defRPr sz="1600">
                <a:solidFill>
                  <a:srgbClr val="CEDC00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24" hasCustomPrompt="1"/>
          </p:nvPr>
        </p:nvSpPr>
        <p:spPr>
          <a:xfrm>
            <a:off x="8074025" y="474267"/>
            <a:ext cx="3308944" cy="86177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5"/>
          </p:nvPr>
        </p:nvSpPr>
        <p:spPr>
          <a:xfrm>
            <a:off x="8074025" y="1301128"/>
            <a:ext cx="3308944" cy="221599"/>
          </a:xfrm>
        </p:spPr>
        <p:txBody>
          <a:bodyPr/>
          <a:lstStyle>
            <a:lvl1pPr marL="0" indent="0">
              <a:buNone/>
              <a:defRPr sz="1600">
                <a:solidFill>
                  <a:srgbClr val="CEDC00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7" name="Изображение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16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80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Титульный слайд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76964" y="1989138"/>
            <a:ext cx="4584700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pic>
        <p:nvPicPr>
          <p:cNvPr id="7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3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4FCE-C50A-4E1D-A392-F7B27261FDAD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9257-2483-47C5-964D-FFFA2894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675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584689"/>
            <a:ext cx="10761663" cy="6273311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4296"/>
            <a:ext cx="5691187" cy="77457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Треугольник 7"/>
          <p:cNvSpPr/>
          <p:nvPr userDrawn="1"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7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584689"/>
            <a:ext cx="10761663" cy="6271726"/>
          </a:xfrm>
          <a:solidFill>
            <a:srgbClr val="50287D"/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429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Треугольник 7"/>
          <p:cNvSpPr/>
          <p:nvPr userDrawn="1"/>
        </p:nvSpPr>
        <p:spPr>
          <a:xfrm rot="10800000">
            <a:off x="10455275" y="-2579"/>
            <a:ext cx="1736724" cy="1625432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70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260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реугольник 8"/>
          <p:cNvSpPr/>
          <p:nvPr userDrawn="1"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50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3F787-CF2E-BC0D-689F-590D0E5C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B164-6D96-6D98-C012-70F83EAE7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8A92D1-23B7-9A93-1D20-628212D1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2D8FF0-38E7-97EE-A5D1-EE47F8E2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EF935C-FACA-C968-0CDD-388A4A9B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26931-E6B9-0B8A-3C5F-C6D17B19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51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6414"/>
          </a:xfrm>
          <a:solidFill>
            <a:srgbClr val="50287D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876800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2606"/>
            <a:ext cx="5691187" cy="77457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реугольник 8"/>
          <p:cNvSpPr/>
          <p:nvPr userDrawn="1"/>
        </p:nvSpPr>
        <p:spPr>
          <a:xfrm rot="10800000">
            <a:off x="10420865" y="-2579"/>
            <a:ext cx="1771134" cy="1657637"/>
          </a:xfrm>
          <a:prstGeom prst="triangle">
            <a:avLst>
              <a:gd name="adj" fmla="val 50390"/>
            </a:avLst>
          </a:prstGeom>
          <a:solidFill>
            <a:srgbClr val="C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1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6100877" y="0"/>
            <a:ext cx="6091123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425" y="1989138"/>
            <a:ext cx="4904562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3443400"/>
            <a:ext cx="4904562" cy="774571"/>
          </a:xfrm>
        </p:spPr>
        <p:txBody>
          <a:bodyPr/>
          <a:lstStyle>
            <a:lvl1pPr marL="0" indent="0">
              <a:buNone/>
              <a:defRPr>
                <a:solidFill>
                  <a:srgbClr val="CEDC00"/>
                </a:solidFill>
              </a:defRPr>
            </a:lvl1pPr>
            <a:lvl2pPr>
              <a:defRPr>
                <a:solidFill>
                  <a:srgbClr val="CEDC00"/>
                </a:solidFill>
              </a:defRPr>
            </a:lvl2pPr>
            <a:lvl4pPr>
              <a:defRPr>
                <a:solidFill>
                  <a:srgbClr val="CEDC00"/>
                </a:solidFill>
              </a:defRPr>
            </a:lvl4pPr>
            <a:lvl5pPr>
              <a:defRPr>
                <a:solidFill>
                  <a:srgbClr val="CEDC00"/>
                </a:solidFill>
              </a:defRPr>
            </a:lvl5pPr>
          </a:lstStyle>
          <a:p>
            <a:pPr lvl="0"/>
            <a:r>
              <a:rPr lang="ru-RU" dirty="0"/>
              <a:t>Второй уровень</a:t>
            </a:r>
          </a:p>
          <a:p>
            <a:pPr lvl="1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6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2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6010275" y="0"/>
            <a:ext cx="6181725" cy="6858000"/>
          </a:xfrm>
          <a:prstGeom prst="rect">
            <a:avLst/>
          </a:prstGeom>
          <a:solidFill>
            <a:srgbClr val="502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6180932" y="1989138"/>
            <a:ext cx="5525294" cy="43088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1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Текст 13"/>
          <p:cNvSpPr>
            <a:spLocks noGrp="1"/>
          </p:cNvSpPr>
          <p:nvPr>
            <p:ph type="body" sz="quarter" idx="14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75762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7399"/>
            <a:ext cx="4586288" cy="430887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80932" y="1985631"/>
            <a:ext cx="5525294" cy="406120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3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76964" y="1989138"/>
            <a:ext cx="4743450" cy="421993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7" name="Текст 13"/>
          <p:cNvSpPr>
            <a:spLocks noGrp="1"/>
          </p:cNvSpPr>
          <p:nvPr>
            <p:ph type="body" sz="quarter" idx="15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buClr>
                <a:srgbClr val="CEDC00"/>
              </a:buClr>
              <a:defRPr sz="1600"/>
            </a:lvl1pPr>
            <a:lvl2pPr>
              <a:buClr>
                <a:srgbClr val="CEDC00"/>
              </a:buClr>
              <a:defRPr sz="1400"/>
            </a:lvl2pPr>
            <a:lvl3pPr>
              <a:buClr>
                <a:srgbClr val="CEDC00"/>
              </a:buClr>
              <a:defRPr sz="1200"/>
            </a:lvl3pPr>
            <a:lvl4pPr>
              <a:buClr>
                <a:srgbClr val="CEDC00"/>
              </a:buClr>
              <a:defRPr/>
            </a:lvl4pPr>
            <a:lvl5pPr>
              <a:buClr>
                <a:srgbClr val="CEDC00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515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7630511" y="0"/>
            <a:ext cx="456149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5959370" y="1989138"/>
            <a:ext cx="4997669" cy="263015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>
          <a:xfrm>
            <a:off x="479424" y="3311525"/>
            <a:ext cx="4586289" cy="2584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5958932" y="4840288"/>
            <a:ext cx="4997450" cy="77457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0420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6" y="474663"/>
            <a:ext cx="4896616" cy="387798"/>
          </a:xfrm>
        </p:spPr>
        <p:txBody>
          <a:bodyPr wrap="square"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46221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>
            <a:off x="5868193" y="1103909"/>
            <a:ext cx="1935738" cy="4791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5"/>
          </p:nvPr>
        </p:nvSpPr>
        <p:spPr>
          <a:xfrm>
            <a:off x="7923851" y="1856929"/>
            <a:ext cx="1929597" cy="47910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6"/>
          </p:nvPr>
        </p:nvSpPr>
        <p:spPr>
          <a:xfrm>
            <a:off x="9979510" y="474663"/>
            <a:ext cx="1662414" cy="515362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4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0" y="2258285"/>
            <a:ext cx="12192000" cy="25817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198179" y="3846786"/>
            <a:ext cx="9175531" cy="2259046"/>
          </a:xfrm>
        </p:spPr>
        <p:txBody>
          <a:bodyPr numCol="3"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544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024AC-43AA-27A9-A24B-E27C1FCB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2B2E31-1C29-BF80-ECFF-465589C2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C74270-12EB-E395-B98B-608695308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4B1C75-6F2C-4AF3-0B7E-23AF5FD2C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60BC47-D0BE-B325-A678-EFF950427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F208B5-25AC-1AA3-5917-E696849C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54BC43-70B7-4BFB-2702-57B6C522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173C3F-5441-41B1-9775-F368FBA7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435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0" y="3950955"/>
            <a:ext cx="12192000" cy="29070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1770686"/>
            <a:ext cx="3987992" cy="1472687"/>
          </a:xfrm>
        </p:spPr>
        <p:txBody>
          <a:bodyPr numCol="1"/>
          <a:lstStyle>
            <a:lvl1pPr>
              <a:defRPr>
                <a:solidFill>
                  <a:srgbClr val="28323C"/>
                </a:solidFill>
              </a:defRPr>
            </a:lvl1pPr>
            <a:lvl2pPr>
              <a:defRPr>
                <a:solidFill>
                  <a:srgbClr val="28323C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7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6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25576" y="2076227"/>
            <a:ext cx="9331322" cy="2348174"/>
          </a:xfrm>
        </p:spPr>
        <p:txBody>
          <a:bodyPr wrap="square" lIns="0" tIns="0" anchor="ctr">
            <a:noAutofit/>
          </a:bodyPr>
          <a:lstStyle>
            <a:lvl1pPr algn="ctr">
              <a:defRPr sz="3200" baseline="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Одна короткая фраза на странице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3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итульный слайд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25576" y="2076227"/>
            <a:ext cx="9331322" cy="2348174"/>
          </a:xfrm>
        </p:spPr>
        <p:txBody>
          <a:bodyPr wrap="square" lIns="0" tIns="0" anchor="ctr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Одна короткая фраза на странице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6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rgbClr val="50287D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425575" y="2255415"/>
            <a:ext cx="3640139" cy="802784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rgbClr val="28323C"/>
                </a:solidFill>
              </a:defRPr>
            </a:lvl3pPr>
            <a:lvl4pPr>
              <a:defRPr>
                <a:solidFill>
                  <a:srgbClr val="28323C"/>
                </a:solidFill>
              </a:defRPr>
            </a:lvl4pPr>
            <a:lvl5pPr>
              <a:defRPr>
                <a:solidFill>
                  <a:srgbClr val="28323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96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rgbClr val="50287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8323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3511549"/>
            <a:ext cx="3475796" cy="27606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276726" y="3511549"/>
            <a:ext cx="3475795" cy="27606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8074026" y="3511549"/>
            <a:ext cx="3479219" cy="27606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/>
          </p:nvPr>
        </p:nvSpPr>
        <p:spPr>
          <a:xfrm>
            <a:off x="479426" y="1989139"/>
            <a:ext cx="1264707" cy="12647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7"/>
          </p:nvPr>
        </p:nvSpPr>
        <p:spPr>
          <a:xfrm>
            <a:off x="4276725" y="1987399"/>
            <a:ext cx="1266447" cy="1266447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8"/>
          </p:nvPr>
        </p:nvSpPr>
        <p:spPr>
          <a:xfrm>
            <a:off x="8074026" y="1987399"/>
            <a:ext cx="1266448" cy="1266448"/>
          </a:xfrm>
        </p:spPr>
        <p:txBody>
          <a:bodyPr/>
          <a:lstStyle/>
          <a:p>
            <a:endParaRPr lang="ru-RU"/>
          </a:p>
        </p:txBody>
      </p:sp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7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21"/>
          </p:nvPr>
        </p:nvSpPr>
        <p:spPr>
          <a:xfrm>
            <a:off x="7910513" y="0"/>
            <a:ext cx="4281487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/>
          </p:nvPr>
        </p:nvSpPr>
        <p:spPr>
          <a:xfrm>
            <a:off x="4128992" y="0"/>
            <a:ext cx="3781521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12899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79425" y="474663"/>
            <a:ext cx="3313505" cy="775597"/>
          </a:xfrm>
        </p:spPr>
        <p:txBody>
          <a:bodyPr wrap="square" lIns="0" tIns="0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1301128"/>
            <a:ext cx="3313505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CED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5" y="3511549"/>
            <a:ext cx="3313506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4276726" y="3505200"/>
            <a:ext cx="3324722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8074025" y="3511550"/>
            <a:ext cx="3308943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22" hasCustomPrompt="1"/>
          </p:nvPr>
        </p:nvSpPr>
        <p:spPr>
          <a:xfrm>
            <a:off x="4276725" y="474663"/>
            <a:ext cx="3324723" cy="86177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3"/>
          </p:nvPr>
        </p:nvSpPr>
        <p:spPr>
          <a:xfrm>
            <a:off x="4276725" y="1301524"/>
            <a:ext cx="3324723" cy="221599"/>
          </a:xfrm>
        </p:spPr>
        <p:txBody>
          <a:bodyPr/>
          <a:lstStyle>
            <a:lvl1pPr marL="0" indent="0">
              <a:buNone/>
              <a:defRPr sz="1600">
                <a:solidFill>
                  <a:srgbClr val="CEDC00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24" hasCustomPrompt="1"/>
          </p:nvPr>
        </p:nvSpPr>
        <p:spPr>
          <a:xfrm>
            <a:off x="8074025" y="474267"/>
            <a:ext cx="3308944" cy="86177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продукта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5"/>
          </p:nvPr>
        </p:nvSpPr>
        <p:spPr>
          <a:xfrm>
            <a:off x="8074025" y="1301128"/>
            <a:ext cx="3308944" cy="221599"/>
          </a:xfrm>
        </p:spPr>
        <p:txBody>
          <a:bodyPr/>
          <a:lstStyle>
            <a:lvl1pPr marL="0" indent="0">
              <a:buNone/>
              <a:defRPr sz="1600">
                <a:solidFill>
                  <a:srgbClr val="CEDC00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7" name="Изображение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2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итульный слайд">
    <p:bg>
      <p:bgPr>
        <a:solidFill>
          <a:srgbClr val="502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474663"/>
            <a:ext cx="5286953" cy="387798"/>
          </a:xfrm>
        </p:spPr>
        <p:txBody>
          <a:bodyPr lIns="0" tIns="0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25" y="882310"/>
            <a:ext cx="3987992" cy="221599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479426" y="1989138"/>
            <a:ext cx="4586288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/>
          </p:nvPr>
        </p:nvSpPr>
        <p:spPr>
          <a:xfrm>
            <a:off x="6176964" y="1989138"/>
            <a:ext cx="4584700" cy="774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" y="6331868"/>
            <a:ext cx="316136" cy="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31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Заголовок и объект">
  <p:cSld name="11_Заголовок и объек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/>
          <p:nvPr/>
        </p:nvSpPr>
        <p:spPr>
          <a:xfrm rot="10800000" flipH="1">
            <a:off x="0" y="6389206"/>
            <a:ext cx="12192000" cy="67917"/>
          </a:xfrm>
          <a:prstGeom prst="rect">
            <a:avLst/>
          </a:prstGeom>
          <a:solidFill>
            <a:srgbClr val="AC1D1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 rot="10800000" flipH="1">
            <a:off x="0" y="6491762"/>
            <a:ext cx="12192000" cy="67917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 rot="10800000" flipH="1">
            <a:off x="0" y="6286650"/>
            <a:ext cx="12192000" cy="67917"/>
          </a:xfrm>
          <a:prstGeom prst="rect">
            <a:avLst/>
          </a:prstGeom>
          <a:solidFill>
            <a:srgbClr val="0A4C8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8" descr="תמונה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69988" y="154363"/>
            <a:ext cx="2506112" cy="93041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8"/>
          <p:cNvSpPr/>
          <p:nvPr/>
        </p:nvSpPr>
        <p:spPr>
          <a:xfrm>
            <a:off x="393700" y="298321"/>
            <a:ext cx="8902700" cy="675577"/>
          </a:xfrm>
          <a:prstGeom prst="rightArrow">
            <a:avLst>
              <a:gd name="adj1" fmla="val 100000"/>
              <a:gd name="adj2" fmla="val 40000"/>
            </a:avLst>
          </a:prstGeom>
          <a:solidFill>
            <a:srgbClr val="AB1F19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825500" y="298321"/>
            <a:ext cx="7874000" cy="67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253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31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819C2-D1EE-BC50-BDCF-22134E2B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F74DD-2ABF-55EF-80D9-0FFDE653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170E4A-46AD-DD99-D8EC-DF49CBD1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3F06CF-BE74-E233-8697-8FD00E6C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43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4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D6C7B-CAB2-46F5-921A-A28DA629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5D3C5-EB46-3A3F-1A1C-258DE6F9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669CD4-AF88-FAFA-3E0B-4953D73B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077725-B48B-8696-4F7E-D1A377A0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AA6BC9-2B5C-0D6D-D2AA-C0A4BB87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E5B714-45A4-67B1-1CBD-4443D02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5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35235-352A-C41D-417A-6A991D21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423DC3-EBC9-08D3-7296-A3366E69B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BDB79D-9A0C-0F8C-C023-94B7AE57A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8413B-9131-3887-6AE5-60C33196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387419-DF8D-74A4-36B9-245AED35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D15048-68E7-9263-091D-46E46CB6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6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897BA-C7DE-3694-B045-C21FC6273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E11E3-6AD3-FCC8-63EC-4B715BE7A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8D19-7B2A-69D3-0DF4-FC4118E53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2A37-1A9F-C54D-8625-9028C10492EA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5574C-06C0-978B-0793-6DAC48257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9CD25-6037-51AB-D2BE-613853656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D3988-327E-7449-A58E-42FA30032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3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02335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marL="1466850" marR="0" lvl="3" indent="-952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Char char="•"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9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39700" indent="-139700" algn="l" defTabSz="914400" rtl="0" eaLnBrk="1" latinLnBrk="0" hangingPunct="1">
        <a:lnSpc>
          <a:spcPct val="100000"/>
        </a:lnSpc>
        <a:spcBef>
          <a:spcPts val="1000"/>
        </a:spcBef>
        <a:buClr>
          <a:srgbClr val="CEDC00"/>
        </a:buClr>
        <a:buFont typeface="Arial"/>
        <a:buChar char="•"/>
        <a:tabLst/>
        <a:defRPr sz="1600" kern="1200">
          <a:solidFill>
            <a:srgbClr val="28323C"/>
          </a:solidFill>
          <a:latin typeface="Arial" charset="0"/>
          <a:ea typeface="Arial" charset="0"/>
          <a:cs typeface="Arial" charset="0"/>
        </a:defRPr>
      </a:lvl1pPr>
      <a:lvl2pPr marL="630238" indent="-173038" algn="l" defTabSz="914400" rtl="0" eaLnBrk="1" latinLnBrk="0" hangingPunct="1">
        <a:lnSpc>
          <a:spcPct val="100000"/>
        </a:lnSpc>
        <a:spcBef>
          <a:spcPts val="500"/>
        </a:spcBef>
        <a:buClr>
          <a:srgbClr val="CEDC00"/>
        </a:buClr>
        <a:buFont typeface="Arial"/>
        <a:buChar char="•"/>
        <a:tabLst/>
        <a:defRPr sz="1400" kern="1200">
          <a:solidFill>
            <a:srgbClr val="28323C"/>
          </a:solidFill>
          <a:latin typeface="Arial" charset="0"/>
          <a:ea typeface="Arial" charset="0"/>
          <a:cs typeface="Arial" charset="0"/>
        </a:defRPr>
      </a:lvl2pPr>
      <a:lvl3pPr marL="1023938" indent="-109538" algn="l" defTabSz="914400" rtl="0" eaLnBrk="1" latinLnBrk="0" hangingPunct="1">
        <a:lnSpc>
          <a:spcPct val="100000"/>
        </a:lnSpc>
        <a:spcBef>
          <a:spcPts val="500"/>
        </a:spcBef>
        <a:buClr>
          <a:srgbClr val="CEDC00"/>
        </a:buClr>
        <a:buFont typeface="Arial"/>
        <a:buChar char="•"/>
        <a:tabLst/>
        <a:defRPr sz="1200" kern="1200">
          <a:solidFill>
            <a:srgbClr val="28323C"/>
          </a:solidFill>
          <a:latin typeface="Arial" charset="0"/>
          <a:ea typeface="Arial" charset="0"/>
          <a:cs typeface="Arial" charset="0"/>
        </a:defRPr>
      </a:lvl3pPr>
      <a:lvl4pPr marL="137160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CEDC00"/>
        </a:buClr>
        <a:buSzTx/>
        <a:buFont typeface="Arial"/>
        <a:buNone/>
        <a:tabLst/>
        <a:defRPr sz="1200" kern="1200">
          <a:solidFill>
            <a:srgbClr val="28323C"/>
          </a:solidFill>
          <a:latin typeface="Arial" charset="0"/>
          <a:ea typeface="Arial" charset="0"/>
          <a:cs typeface="Arial" charset="0"/>
        </a:defRPr>
      </a:lvl4pPr>
      <a:lvl5pPr marL="1917700" indent="-88900" algn="l" defTabSz="914400" rtl="0" eaLnBrk="1" latinLnBrk="0" hangingPunct="1">
        <a:lnSpc>
          <a:spcPct val="100000"/>
        </a:lnSpc>
        <a:spcBef>
          <a:spcPts val="500"/>
        </a:spcBef>
        <a:buClr>
          <a:srgbClr val="CEDC00"/>
        </a:buClr>
        <a:buFont typeface="Arial"/>
        <a:buChar char="•"/>
        <a:tabLst/>
        <a:defRPr sz="1000" kern="1200">
          <a:solidFill>
            <a:srgbClr val="28323C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1" orient="horz" pos="299">
          <p15:clr>
            <a:srgbClr val="F26B43"/>
          </p15:clr>
        </p15:guide>
        <p15:guide id="42" pos="302">
          <p15:clr>
            <a:srgbClr val="F26B43"/>
          </p15:clr>
        </p15:guide>
        <p15:guide id="43" orient="horz" pos="4015">
          <p15:clr>
            <a:srgbClr val="F26B43"/>
          </p15:clr>
        </p15:guide>
        <p15:guide id="44" pos="7374">
          <p15:clr>
            <a:srgbClr val="F26B43"/>
          </p15:clr>
        </p15:guide>
        <p15:guide id="45" pos="799">
          <p15:clr>
            <a:srgbClr val="F26B43"/>
          </p15:clr>
        </p15:guide>
        <p15:guide id="46" pos="898">
          <p15:clr>
            <a:srgbClr val="F26B43"/>
          </p15:clr>
        </p15:guide>
        <p15:guide id="47" pos="1397">
          <p15:clr>
            <a:srgbClr val="F26B43"/>
          </p15:clr>
        </p15:guide>
        <p15:guide id="48" pos="1496">
          <p15:clr>
            <a:srgbClr val="F26B43"/>
          </p15:clr>
        </p15:guide>
        <p15:guide id="49" pos="1993">
          <p15:clr>
            <a:srgbClr val="F26B43"/>
          </p15:clr>
        </p15:guide>
        <p15:guide id="50" pos="2095">
          <p15:clr>
            <a:srgbClr val="F26B43"/>
          </p15:clr>
        </p15:guide>
        <p15:guide id="51" pos="2592">
          <p15:clr>
            <a:srgbClr val="F26B43"/>
          </p15:clr>
        </p15:guide>
        <p15:guide id="52" pos="2694">
          <p15:clr>
            <a:srgbClr val="F26B43"/>
          </p15:clr>
        </p15:guide>
        <p15:guide id="53" pos="3191">
          <p15:clr>
            <a:srgbClr val="F26B43"/>
          </p15:clr>
        </p15:guide>
        <p15:guide id="54" pos="3292">
          <p15:clr>
            <a:srgbClr val="F26B43"/>
          </p15:clr>
        </p15:guide>
        <p15:guide id="55" pos="3787">
          <p15:clr>
            <a:srgbClr val="F26B43"/>
          </p15:clr>
        </p15:guide>
        <p15:guide id="56" pos="3891">
          <p15:clr>
            <a:srgbClr val="F26B43"/>
          </p15:clr>
        </p15:guide>
        <p15:guide id="57" pos="4388">
          <p15:clr>
            <a:srgbClr val="F26B43"/>
          </p15:clr>
        </p15:guide>
        <p15:guide id="58" pos="4486">
          <p15:clr>
            <a:srgbClr val="F26B43"/>
          </p15:clr>
        </p15:guide>
        <p15:guide id="59" pos="4983">
          <p15:clr>
            <a:srgbClr val="F26B43"/>
          </p15:clr>
        </p15:guide>
        <p15:guide id="60" pos="5086">
          <p15:clr>
            <a:srgbClr val="F26B43"/>
          </p15:clr>
        </p15:guide>
        <p15:guide id="61" pos="5581">
          <p15:clr>
            <a:srgbClr val="F26B43"/>
          </p15:clr>
        </p15:guide>
        <p15:guide id="62" pos="5684">
          <p15:clr>
            <a:srgbClr val="F26B43"/>
          </p15:clr>
        </p15:guide>
        <p15:guide id="63" pos="6178">
          <p15:clr>
            <a:srgbClr val="F26B43"/>
          </p15:clr>
        </p15:guide>
        <p15:guide id="64" pos="6279">
          <p15:clr>
            <a:srgbClr val="F26B43"/>
          </p15:clr>
        </p15:guide>
        <p15:guide id="65" pos="6779">
          <p15:clr>
            <a:srgbClr val="F26B43"/>
          </p15:clr>
        </p15:guide>
        <p15:guide id="66" pos="6879">
          <p15:clr>
            <a:srgbClr val="F26B43"/>
          </p15:clr>
        </p15:guide>
        <p15:guide id="67" orient="horz" pos="1152">
          <p15:clr>
            <a:srgbClr val="F26B43"/>
          </p15:clr>
        </p15:guide>
        <p15:guide id="68" orient="horz" pos="1253">
          <p15:clr>
            <a:srgbClr val="F26B43"/>
          </p15:clr>
        </p15:guide>
        <p15:guide id="69" orient="horz" pos="2106">
          <p15:clr>
            <a:srgbClr val="F26B43"/>
          </p15:clr>
        </p15:guide>
        <p15:guide id="70" orient="horz" pos="2208">
          <p15:clr>
            <a:srgbClr val="F26B43"/>
          </p15:clr>
        </p15:guide>
        <p15:guide id="71" orient="horz" pos="3061">
          <p15:clr>
            <a:srgbClr val="F26B43"/>
          </p15:clr>
        </p15:guide>
        <p15:guide id="72" orient="horz" pos="3163">
          <p15:clr>
            <a:srgbClr val="F26B43"/>
          </p15:clr>
        </p15:guide>
        <p15:guide id="73" orient="horz" pos="678">
          <p15:clr>
            <a:srgbClr val="F26B43"/>
          </p15:clr>
        </p15:guide>
        <p15:guide id="74" orient="horz" pos="774">
          <p15:clr>
            <a:srgbClr val="F26B43"/>
          </p15:clr>
        </p15:guide>
        <p15:guide id="75" orient="horz" pos="1630">
          <p15:clr>
            <a:srgbClr val="F26B43"/>
          </p15:clr>
        </p15:guide>
        <p15:guide id="76" orient="horz" pos="1728">
          <p15:clr>
            <a:srgbClr val="F26B43"/>
          </p15:clr>
        </p15:guide>
        <p15:guide id="77" orient="horz" pos="2584">
          <p15:clr>
            <a:srgbClr val="F26B43"/>
          </p15:clr>
        </p15:guide>
        <p15:guide id="78" orient="horz" pos="2684">
          <p15:clr>
            <a:srgbClr val="F26B43"/>
          </p15:clr>
        </p15:guide>
        <p15:guide id="79" orient="horz" pos="3540">
          <p15:clr>
            <a:srgbClr val="F26B43"/>
          </p15:clr>
        </p15:guide>
        <p15:guide id="80" orient="horz" pos="36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8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sv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32" Type="http://schemas.openxmlformats.org/officeDocument/2006/relationships/image" Target="../media/image39.sv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36" Type="http://schemas.openxmlformats.org/officeDocument/2006/relationships/image" Target="../media/image43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svg"/><Relationship Id="rId35" Type="http://schemas.openxmlformats.org/officeDocument/2006/relationships/image" Target="../media/image42.png"/><Relationship Id="rId43" Type="http://schemas.openxmlformats.org/officeDocument/2006/relationships/image" Target="../media/image50.svg"/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svg"/><Relationship Id="rId46" Type="http://schemas.openxmlformats.org/officeDocument/2006/relationships/image" Target="../media/image53.png"/><Relationship Id="rId20" Type="http://schemas.openxmlformats.org/officeDocument/2006/relationships/image" Target="../media/image27.svg"/><Relationship Id="rId41" Type="http://schemas.openxmlformats.org/officeDocument/2006/relationships/image" Target="../media/image4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rod.renins.com/sfa/SiebelEntrance.aspx" TargetMode="External"/><Relationship Id="rId4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0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cj8VIQCClK-l7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0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03B95-8879-73C2-8345-0F10E862F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047" y="5556257"/>
            <a:ext cx="2938441" cy="767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FC7DAC-760F-DF56-B792-E9B7EE19A79B}"/>
              </a:ext>
            </a:extLst>
          </p:cNvPr>
          <p:cNvSpPr txBox="1"/>
          <p:nvPr/>
        </p:nvSpPr>
        <p:spPr>
          <a:xfrm>
            <a:off x="937426" y="548357"/>
            <a:ext cx="5762094" cy="2954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Лечение критических заболеваний </a:t>
            </a:r>
            <a:br>
              <a:rPr lang="en-US" sz="4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 рубежом</a:t>
            </a:r>
            <a:endParaRPr lang="ru-RU" sz="4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 descr="Object 2">
            <a:extLst>
              <a:ext uri="{FF2B5EF4-FFF2-40B4-BE49-F238E27FC236}">
                <a16:creationId xmlns:a16="http://schemas.microsoft.com/office/drawing/2014/main" id="{43FC05A2-D60D-4C4B-A0F6-5B7C57164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648" y="5447820"/>
            <a:ext cx="1809904" cy="716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95EE7B-FC3D-FBA4-1DD9-6681E60C3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6003" y="508172"/>
            <a:ext cx="4051533" cy="3783600"/>
          </a:xfrm>
          <a:custGeom>
            <a:avLst/>
            <a:gdLst>
              <a:gd name="connsiteX0" fmla="*/ 114861 w 4038656"/>
              <a:gd name="connsiteY0" fmla="*/ 0 h 3771575"/>
              <a:gd name="connsiteX1" fmla="*/ 3923797 w 4038656"/>
              <a:gd name="connsiteY1" fmla="*/ 0 h 3771575"/>
              <a:gd name="connsiteX2" fmla="*/ 4024836 w 4038656"/>
              <a:gd name="connsiteY2" fmla="*/ 168890 h 3771575"/>
              <a:gd name="connsiteX3" fmla="*/ 2120371 w 4038656"/>
              <a:gd name="connsiteY3" fmla="*/ 3711197 h 3771575"/>
              <a:gd name="connsiteX4" fmla="*/ 2076623 w 4038656"/>
              <a:gd name="connsiteY4" fmla="*/ 3756481 h 3771575"/>
              <a:gd name="connsiteX5" fmla="*/ 2019329 w 4038656"/>
              <a:gd name="connsiteY5" fmla="*/ 3771575 h 3771575"/>
              <a:gd name="connsiteX6" fmla="*/ 2019329 w 4038656"/>
              <a:gd name="connsiteY6" fmla="*/ 3771575 h 3771575"/>
              <a:gd name="connsiteX7" fmla="*/ 1962035 w 4038656"/>
              <a:gd name="connsiteY7" fmla="*/ 3756481 h 3771575"/>
              <a:gd name="connsiteX8" fmla="*/ 1918287 w 4038656"/>
              <a:gd name="connsiteY8" fmla="*/ 3711197 h 3771575"/>
              <a:gd name="connsiteX9" fmla="*/ 13822 w 4038656"/>
              <a:gd name="connsiteY9" fmla="*/ 168890 h 3771575"/>
              <a:gd name="connsiteX10" fmla="*/ 114861 w 4038656"/>
              <a:gd name="connsiteY10" fmla="*/ 0 h 37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8656" h="3771575">
                <a:moveTo>
                  <a:pt x="114861" y="0"/>
                </a:moveTo>
                <a:lnTo>
                  <a:pt x="3923797" y="0"/>
                </a:lnTo>
                <a:cubicBezTo>
                  <a:pt x="4010543" y="0"/>
                  <a:pt x="4065893" y="92522"/>
                  <a:pt x="4024836" y="168890"/>
                </a:cubicBezTo>
                <a:lnTo>
                  <a:pt x="2120371" y="3711197"/>
                </a:lnTo>
                <a:cubicBezTo>
                  <a:pt x="2109551" y="3731323"/>
                  <a:pt x="2094216" y="3746418"/>
                  <a:pt x="2076623" y="3756481"/>
                </a:cubicBezTo>
                <a:lnTo>
                  <a:pt x="2019329" y="3771575"/>
                </a:lnTo>
                <a:lnTo>
                  <a:pt x="2019329" y="3771575"/>
                </a:lnTo>
                <a:lnTo>
                  <a:pt x="1962035" y="3756481"/>
                </a:lnTo>
                <a:cubicBezTo>
                  <a:pt x="1944443" y="3746418"/>
                  <a:pt x="1929107" y="3731323"/>
                  <a:pt x="1918287" y="3711197"/>
                </a:cubicBezTo>
                <a:lnTo>
                  <a:pt x="13822" y="168890"/>
                </a:lnTo>
                <a:cubicBezTo>
                  <a:pt x="-27236" y="92522"/>
                  <a:pt x="28115" y="0"/>
                  <a:pt x="114861" y="0"/>
                </a:cubicBez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DF98A1-02D4-2F6F-7154-14685697A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6868" y="503101"/>
            <a:ext cx="4200668" cy="40479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9443" y="3503012"/>
            <a:ext cx="3024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для физических лиц </a:t>
            </a:r>
            <a:endParaRPr lang="ru-RU" sz="1600" dirty="0">
              <a:solidFill>
                <a:srgbClr val="79FF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09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6285030"/>
            <a:ext cx="523875" cy="381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45296" y="3669965"/>
            <a:ext cx="5727302" cy="2661442"/>
          </a:xfrm>
          <a:prstGeom prst="rect">
            <a:avLst/>
          </a:prstGeom>
          <a:solidFill>
            <a:srgbClr val="C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5296" y="935843"/>
            <a:ext cx="5727302" cy="2660301"/>
          </a:xfrm>
          <a:prstGeom prst="rect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995" y="3673254"/>
            <a:ext cx="5608567" cy="2658153"/>
          </a:xfrm>
          <a:prstGeom prst="rect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0995" y="935664"/>
            <a:ext cx="5608567" cy="2660480"/>
          </a:xfrm>
          <a:prstGeom prst="rect">
            <a:avLst/>
          </a:prstGeom>
          <a:solidFill>
            <a:srgbClr val="CD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058" y="980503"/>
            <a:ext cx="4415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Риск: Онкологическое заболевание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2602" y="3707158"/>
            <a:ext cx="2687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 b="1"/>
            </a:lvl1pPr>
          </a:lstStyle>
          <a:p>
            <a:pPr algn="ctr"/>
            <a:r>
              <a:rPr lang="ru-RU" sz="2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Риск: Нейрохирургия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4904" y="3706012"/>
            <a:ext cx="2836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 b="1"/>
            </a:lvl1pPr>
          </a:lstStyle>
          <a:p>
            <a:pPr algn="ctr"/>
            <a:r>
              <a:rPr lang="ru-RU" sz="2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Риск: Трансплантация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4137" y="981439"/>
            <a:ext cx="2794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 b="1"/>
            </a:lvl1pPr>
          </a:lstStyle>
          <a:p>
            <a:pPr algn="ctr"/>
            <a:r>
              <a:rPr lang="ru-RU" sz="2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Риск: Кардиохирургия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0007" y="1809677"/>
            <a:ext cx="4918995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Лечение онкологии – любого злокачественного новообразования, характеризующегося неконтролируемым ростом и распространением злокачественных клеток, сопровождающееся их инвазией в ткани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45296" y="1395802"/>
            <a:ext cx="5171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Хирургические операции, направленные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восстановление кровотока в артериях сердца путем обхода места сужения (закупорки) одной или нескольких коронарных артерий с помощью обходных трансплантатов (шунтов), а также на замену или лечение одного или нескольких клапанов сердца; 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Ангиопластика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стентирование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хирургическое лечение нарушений ритма сердца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6711" y="4428817"/>
            <a:ext cx="4868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Хирургическое вмешательство на головном мозге, или других структурах полости мозгового отдела черепа, а также хирургические вмешательства при доброкачественных опухолях спинного мозга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45296" y="4128651"/>
            <a:ext cx="53484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Трансплантация органов - хирургическая операция по трансплантации, в результате которой Застрахованному пересаживают почку, часть печени, легочную долю, часть поджелудочной железы от живого совместимого донора;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Пересадка костного мозга - трансплантация костного мозга или трансплантация стволовых клеток периферической крови клеток костного мозга Застрахованному от самого Застрахованного или от живого совместимого донора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0" y="308551"/>
            <a:ext cx="4581875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Страховой случай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805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3">
            <a:extLst>
              <a:ext uri="{FF2B5EF4-FFF2-40B4-BE49-F238E27FC236}">
                <a16:creationId xmlns:a16="http://schemas.microsoft.com/office/drawing/2014/main" id="{6F6F71B4-41A1-47D5-AEEF-49AD83A379DD}"/>
              </a:ext>
            </a:extLst>
          </p:cNvPr>
          <p:cNvSpPr/>
          <p:nvPr/>
        </p:nvSpPr>
        <p:spPr>
          <a:xfrm>
            <a:off x="3862147" y="5004100"/>
            <a:ext cx="1908884" cy="758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75"/>
              </a:lnSpc>
              <a:spcAft>
                <a:spcPts val="1800"/>
              </a:spcAft>
            </a:pPr>
            <a:r>
              <a:rPr lang="ru-RU" sz="1400" b="1" dirty="0">
                <a:solidFill>
                  <a:srgbClr val="2C2D2E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 </a:t>
            </a:r>
          </a:p>
          <a:p>
            <a:pPr algn="ctr">
              <a:lnSpc>
                <a:spcPts val="2775"/>
              </a:lnSpc>
              <a:spcAft>
                <a:spcPts val="1800"/>
              </a:spcAft>
            </a:pPr>
            <a:endParaRPr lang="ru-RU" sz="1400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F6F8488-CF61-2DF7-95E4-DEB782B1327B}"/>
              </a:ext>
            </a:extLst>
          </p:cNvPr>
          <p:cNvSpPr/>
          <p:nvPr/>
        </p:nvSpPr>
        <p:spPr>
          <a:xfrm>
            <a:off x="353219" y="1337191"/>
            <a:ext cx="11485562" cy="564257"/>
          </a:xfrm>
          <a:prstGeom prst="roundRect">
            <a:avLst>
              <a:gd name="adj" fmla="val 15894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68A36805-5DEE-E2E1-0ACF-A89118002AC6}"/>
              </a:ext>
            </a:extLst>
          </p:cNvPr>
          <p:cNvCxnSpPr>
            <a:cxnSpLocks/>
          </p:cNvCxnSpPr>
          <p:nvPr/>
        </p:nvCxnSpPr>
        <p:spPr>
          <a:xfrm>
            <a:off x="371475" y="2531444"/>
            <a:ext cx="11449049" cy="348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7C9437B-0918-1387-B813-050D9BE942D5}"/>
              </a:ext>
            </a:extLst>
          </p:cNvPr>
          <p:cNvCxnSpPr>
            <a:cxnSpLocks/>
          </p:cNvCxnSpPr>
          <p:nvPr/>
        </p:nvCxnSpPr>
        <p:spPr>
          <a:xfrm>
            <a:off x="334962" y="3739266"/>
            <a:ext cx="114855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DAED9D9A-26DF-B9D1-760B-DD0085776DE3}"/>
              </a:ext>
            </a:extLst>
          </p:cNvPr>
          <p:cNvCxnSpPr>
            <a:cxnSpLocks/>
          </p:cNvCxnSpPr>
          <p:nvPr/>
        </p:nvCxnSpPr>
        <p:spPr>
          <a:xfrm>
            <a:off x="334962" y="4325749"/>
            <a:ext cx="114855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09279DA5-2C40-072D-C60C-F1C82A01974C}"/>
              </a:ext>
            </a:extLst>
          </p:cNvPr>
          <p:cNvCxnSpPr>
            <a:cxnSpLocks/>
          </p:cNvCxnSpPr>
          <p:nvPr/>
        </p:nvCxnSpPr>
        <p:spPr>
          <a:xfrm>
            <a:off x="334962" y="4912232"/>
            <a:ext cx="114855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7E622E3E-ADED-CCAE-5503-F6B1D204978F}"/>
              </a:ext>
            </a:extLst>
          </p:cNvPr>
          <p:cNvCxnSpPr>
            <a:cxnSpLocks/>
          </p:cNvCxnSpPr>
          <p:nvPr/>
        </p:nvCxnSpPr>
        <p:spPr>
          <a:xfrm flipV="1">
            <a:off x="351231" y="3152783"/>
            <a:ext cx="11469293" cy="642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3">
            <a:extLst>
              <a:ext uri="{FF2B5EF4-FFF2-40B4-BE49-F238E27FC236}">
                <a16:creationId xmlns:a16="http://schemas.microsoft.com/office/drawing/2014/main" id="{EEB6D185-235E-EC35-CBB6-E2679570A6B4}"/>
              </a:ext>
            </a:extLst>
          </p:cNvPr>
          <p:cNvSpPr/>
          <p:nvPr/>
        </p:nvSpPr>
        <p:spPr>
          <a:xfrm>
            <a:off x="556518" y="2069479"/>
            <a:ext cx="11360023" cy="4788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spcAft>
                <a:spcPts val="1800"/>
              </a:spcAft>
              <a:buNone/>
            </a:pPr>
            <a:r>
              <a:rPr lang="en-US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Онкологические </a:t>
            </a: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заболевания</a:t>
            </a:r>
            <a:endParaRPr lang="ru-RU" sz="1400" dirty="0">
              <a:solidFill>
                <a:srgbClr val="2C2D2E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>
              <a:lnSpc>
                <a:spcPts val="2775"/>
              </a:lnSpc>
              <a:spcAft>
                <a:spcPts val="1800"/>
              </a:spcAft>
            </a:pP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Кардиохирургия</a:t>
            </a:r>
            <a:endParaRPr lang="ru-RU" sz="1400" dirty="0">
              <a:solidFill>
                <a:srgbClr val="2C2D2E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>
              <a:lnSpc>
                <a:spcPts val="2775"/>
              </a:lnSpc>
              <a:spcAft>
                <a:spcPts val="1800"/>
              </a:spcAft>
            </a:pPr>
            <a:r>
              <a:rPr lang="en-US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Нейрохирургия</a:t>
            </a:r>
            <a:endParaRPr lang="ru-RU" sz="1400" dirty="0">
              <a:solidFill>
                <a:srgbClr val="2C2D2E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>
              <a:lnSpc>
                <a:spcPts val="2775"/>
              </a:lnSpc>
              <a:spcAft>
                <a:spcPts val="1800"/>
              </a:spcAft>
            </a:pP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Трансплантация</a:t>
            </a:r>
            <a:r>
              <a:rPr lang="en-US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костного</a:t>
            </a:r>
            <a:r>
              <a:rPr lang="en-US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мозга</a:t>
            </a:r>
            <a:endParaRPr lang="ru-RU" sz="1400" dirty="0">
              <a:solidFill>
                <a:srgbClr val="2C2D2E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>
              <a:lnSpc>
                <a:spcPts val="2775"/>
              </a:lnSpc>
              <a:spcAft>
                <a:spcPts val="1800"/>
              </a:spcAft>
            </a:pPr>
            <a:r>
              <a:rPr lang="en-US" sz="1400" dirty="0" err="1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Трансплантация</a:t>
            </a:r>
            <a:r>
              <a:rPr lang="en-US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органов</a:t>
            </a:r>
          </a:p>
          <a:p>
            <a:pPr>
              <a:lnSpc>
                <a:spcPts val="2775"/>
              </a:lnSpc>
              <a:spcAft>
                <a:spcPts val="180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775"/>
              </a:lnSpc>
              <a:spcAft>
                <a:spcPts val="18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3">
            <a:extLst>
              <a:ext uri="{FF2B5EF4-FFF2-40B4-BE49-F238E27FC236}">
                <a16:creationId xmlns:a16="http://schemas.microsoft.com/office/drawing/2014/main" id="{B0324C03-B4F5-DDC3-D555-1B371F412A9E}"/>
              </a:ext>
            </a:extLst>
          </p:cNvPr>
          <p:cNvSpPr/>
          <p:nvPr/>
        </p:nvSpPr>
        <p:spPr>
          <a:xfrm>
            <a:off x="3862147" y="1430330"/>
            <a:ext cx="1872343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РФ. </a:t>
            </a:r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AD1BDF24-45C1-72A5-9E39-761E6AC98106}"/>
              </a:ext>
            </a:extLst>
          </p:cNvPr>
          <p:cNvSpPr/>
          <p:nvPr/>
        </p:nvSpPr>
        <p:spPr>
          <a:xfrm>
            <a:off x="5846111" y="1430330"/>
            <a:ext cx="1872343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РФ. 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AA2DDF4D-2CB7-663F-EF87-6F2EC77ABE2B}"/>
              </a:ext>
            </a:extLst>
          </p:cNvPr>
          <p:cNvSpPr/>
          <p:nvPr/>
        </p:nvSpPr>
        <p:spPr>
          <a:xfrm>
            <a:off x="7823218" y="1430330"/>
            <a:ext cx="1872343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 рубежом*</a:t>
            </a: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26A38F46-2B52-0C46-4D03-7B78344BA2A0}"/>
              </a:ext>
            </a:extLst>
          </p:cNvPr>
          <p:cNvSpPr/>
          <p:nvPr/>
        </p:nvSpPr>
        <p:spPr>
          <a:xfrm>
            <a:off x="9793469" y="1430330"/>
            <a:ext cx="1872343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 рубежом*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A882C437-D554-8DA0-39A4-1C261182C999}"/>
              </a:ext>
            </a:extLst>
          </p:cNvPr>
          <p:cNvSpPr/>
          <p:nvPr/>
        </p:nvSpPr>
        <p:spPr>
          <a:xfrm>
            <a:off x="556519" y="1430330"/>
            <a:ext cx="514515" cy="36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Риски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09279DA5-2C40-072D-C60C-F1C82A01974C}"/>
              </a:ext>
            </a:extLst>
          </p:cNvPr>
          <p:cNvCxnSpPr>
            <a:cxnSpLocks/>
          </p:cNvCxnSpPr>
          <p:nvPr/>
        </p:nvCxnSpPr>
        <p:spPr>
          <a:xfrm>
            <a:off x="334962" y="5439206"/>
            <a:ext cx="114855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6F15996-4531-6A4A-B36D-450F30E7E731}"/>
              </a:ext>
            </a:extLst>
          </p:cNvPr>
          <p:cNvGrpSpPr/>
          <p:nvPr/>
        </p:nvGrpSpPr>
        <p:grpSpPr>
          <a:xfrm>
            <a:off x="4604332" y="2096506"/>
            <a:ext cx="387972" cy="369047"/>
            <a:chOff x="6255910" y="2711350"/>
            <a:chExt cx="566149" cy="538532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A4D6F6B2-8280-0D40-A0AE-CC74D1A75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6" name="Image 31" descr="preencoded.png">
              <a:extLst>
                <a:ext uri="{FF2B5EF4-FFF2-40B4-BE49-F238E27FC236}">
                  <a16:creationId xmlns:a16="http://schemas.microsoft.com/office/drawing/2014/main" id="{3A5D3256-C6D4-81E6-0C3B-1903F6A9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2811E9A6-8FE6-0A61-4028-1F8FA618519E}"/>
              </a:ext>
            </a:extLst>
          </p:cNvPr>
          <p:cNvGrpSpPr/>
          <p:nvPr/>
        </p:nvGrpSpPr>
        <p:grpSpPr>
          <a:xfrm>
            <a:off x="4604332" y="2681430"/>
            <a:ext cx="387972" cy="369047"/>
            <a:chOff x="6254368" y="3425873"/>
            <a:chExt cx="567692" cy="540000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F667F774-4095-1E25-1E98-509D09790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66" name="Image 39" descr="preencoded.png">
              <a:extLst>
                <a:ext uri="{FF2B5EF4-FFF2-40B4-BE49-F238E27FC236}">
                  <a16:creationId xmlns:a16="http://schemas.microsoft.com/office/drawing/2014/main" id="{EC7B0AB2-F034-3A0A-629A-080B7BDD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FF9394B-CB7D-7223-5692-18C7C715C783}"/>
              </a:ext>
            </a:extLst>
          </p:cNvPr>
          <p:cNvGrpSpPr/>
          <p:nvPr/>
        </p:nvGrpSpPr>
        <p:grpSpPr>
          <a:xfrm>
            <a:off x="6588296" y="2096506"/>
            <a:ext cx="387972" cy="369047"/>
            <a:chOff x="6255910" y="2711350"/>
            <a:chExt cx="566149" cy="5385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A14D77C-1E0A-72CC-6E01-05D127A29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16" name="Image 31" descr="preencoded.png">
              <a:extLst>
                <a:ext uri="{FF2B5EF4-FFF2-40B4-BE49-F238E27FC236}">
                  <a16:creationId xmlns:a16="http://schemas.microsoft.com/office/drawing/2014/main" id="{6650393A-92DD-EB13-DDEC-2EB723B6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AC064AB-17D0-D8D0-D98D-573C812A39F5}"/>
              </a:ext>
            </a:extLst>
          </p:cNvPr>
          <p:cNvGrpSpPr/>
          <p:nvPr/>
        </p:nvGrpSpPr>
        <p:grpSpPr>
          <a:xfrm>
            <a:off x="8565403" y="2139881"/>
            <a:ext cx="387972" cy="369047"/>
            <a:chOff x="6255910" y="2711350"/>
            <a:chExt cx="566149" cy="53853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9747E06-A51F-BA5C-0923-4F3ADB631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19" name="Image 31" descr="preencoded.png">
              <a:extLst>
                <a:ext uri="{FF2B5EF4-FFF2-40B4-BE49-F238E27FC236}">
                  <a16:creationId xmlns:a16="http://schemas.microsoft.com/office/drawing/2014/main" id="{D57B118E-A601-9A2D-D0CA-4116917C7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D71F065-62CA-1DE1-C3EC-352BDF470E00}"/>
              </a:ext>
            </a:extLst>
          </p:cNvPr>
          <p:cNvGrpSpPr/>
          <p:nvPr/>
        </p:nvGrpSpPr>
        <p:grpSpPr>
          <a:xfrm>
            <a:off x="10535654" y="2096506"/>
            <a:ext cx="387972" cy="369047"/>
            <a:chOff x="6255910" y="2711350"/>
            <a:chExt cx="566149" cy="53853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D3636D6-EC13-9C53-1B5F-ED43F77A1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24" name="Image 31" descr="preencoded.png">
              <a:extLst>
                <a:ext uri="{FF2B5EF4-FFF2-40B4-BE49-F238E27FC236}">
                  <a16:creationId xmlns:a16="http://schemas.microsoft.com/office/drawing/2014/main" id="{C7DC4EDD-8585-75B2-3776-958C88C8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5407618-AE92-AE8B-E3BD-4DE268667526}"/>
              </a:ext>
            </a:extLst>
          </p:cNvPr>
          <p:cNvGrpSpPr/>
          <p:nvPr/>
        </p:nvGrpSpPr>
        <p:grpSpPr>
          <a:xfrm>
            <a:off x="6588296" y="2680026"/>
            <a:ext cx="387972" cy="369047"/>
            <a:chOff x="6255910" y="2711350"/>
            <a:chExt cx="566149" cy="53853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CB278A87-B34B-B501-F0EF-D0BB82DC1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27" name="Image 31" descr="preencoded.png">
              <a:extLst>
                <a:ext uri="{FF2B5EF4-FFF2-40B4-BE49-F238E27FC236}">
                  <a16:creationId xmlns:a16="http://schemas.microsoft.com/office/drawing/2014/main" id="{968B5A31-473E-8BBD-4DEA-B77C57DC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006E6F9-9595-DBCD-C2EB-219E39413092}"/>
              </a:ext>
            </a:extLst>
          </p:cNvPr>
          <p:cNvGrpSpPr/>
          <p:nvPr/>
        </p:nvGrpSpPr>
        <p:grpSpPr>
          <a:xfrm>
            <a:off x="8565403" y="2706426"/>
            <a:ext cx="387972" cy="369047"/>
            <a:chOff x="6254368" y="3425873"/>
            <a:chExt cx="567692" cy="54000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F39FB0F-3B65-E254-5017-5E1881E1B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30" name="Image 39" descr="preencoded.png">
              <a:extLst>
                <a:ext uri="{FF2B5EF4-FFF2-40B4-BE49-F238E27FC236}">
                  <a16:creationId xmlns:a16="http://schemas.microsoft.com/office/drawing/2014/main" id="{EDC6CFAD-8812-8641-E772-9B3695443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CA79995-C69A-0E55-B8FF-30A71F52AD5B}"/>
              </a:ext>
            </a:extLst>
          </p:cNvPr>
          <p:cNvGrpSpPr/>
          <p:nvPr/>
        </p:nvGrpSpPr>
        <p:grpSpPr>
          <a:xfrm>
            <a:off x="10535654" y="2677131"/>
            <a:ext cx="387972" cy="369047"/>
            <a:chOff x="6255910" y="2711350"/>
            <a:chExt cx="566149" cy="53853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2CA8297-A620-312C-1077-DEA3F200F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33" name="Image 31" descr="preencoded.png">
              <a:extLst>
                <a:ext uri="{FF2B5EF4-FFF2-40B4-BE49-F238E27FC236}">
                  <a16:creationId xmlns:a16="http://schemas.microsoft.com/office/drawing/2014/main" id="{4C394B3A-6ED1-2A96-B2B4-853DC1C1B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56D6869-FD3F-F6CA-3EBA-A61F4A522F70}"/>
              </a:ext>
            </a:extLst>
          </p:cNvPr>
          <p:cNvGrpSpPr/>
          <p:nvPr/>
        </p:nvGrpSpPr>
        <p:grpSpPr>
          <a:xfrm>
            <a:off x="4604332" y="3266354"/>
            <a:ext cx="387972" cy="369047"/>
            <a:chOff x="6254368" y="3425873"/>
            <a:chExt cx="567692" cy="5400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6BB48E6-94F8-4624-1834-B8D56EB8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36" name="Image 39" descr="preencoded.png">
              <a:extLst>
                <a:ext uri="{FF2B5EF4-FFF2-40B4-BE49-F238E27FC236}">
                  <a16:creationId xmlns:a16="http://schemas.microsoft.com/office/drawing/2014/main" id="{0641AD65-A638-4329-AE5C-B6B3C4C17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7FC3F90-DB69-C555-55A1-6575B5C6393B}"/>
              </a:ext>
            </a:extLst>
          </p:cNvPr>
          <p:cNvGrpSpPr/>
          <p:nvPr/>
        </p:nvGrpSpPr>
        <p:grpSpPr>
          <a:xfrm>
            <a:off x="6588296" y="3263546"/>
            <a:ext cx="387972" cy="369047"/>
            <a:chOff x="6255910" y="2711350"/>
            <a:chExt cx="566149" cy="53853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1E83ECC-8F7E-9836-39AA-791452D19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39" name="Image 31" descr="preencoded.png">
              <a:extLst>
                <a:ext uri="{FF2B5EF4-FFF2-40B4-BE49-F238E27FC236}">
                  <a16:creationId xmlns:a16="http://schemas.microsoft.com/office/drawing/2014/main" id="{75DBB2E4-8F32-CADF-3F91-F608743EF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C54775-5A07-9969-21C4-59B93A98948C}"/>
              </a:ext>
            </a:extLst>
          </p:cNvPr>
          <p:cNvGrpSpPr/>
          <p:nvPr/>
        </p:nvGrpSpPr>
        <p:grpSpPr>
          <a:xfrm>
            <a:off x="8565403" y="3272971"/>
            <a:ext cx="387972" cy="369047"/>
            <a:chOff x="6254368" y="3425873"/>
            <a:chExt cx="567692" cy="54000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1A3173E-83D5-804D-9ACC-A769C073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42" name="Image 39" descr="preencoded.png">
              <a:extLst>
                <a:ext uri="{FF2B5EF4-FFF2-40B4-BE49-F238E27FC236}">
                  <a16:creationId xmlns:a16="http://schemas.microsoft.com/office/drawing/2014/main" id="{5DDDE473-2204-5D9B-1BAB-1C8B080E6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D4A239F-6C05-11CD-5EFF-8FBC878804A9}"/>
              </a:ext>
            </a:extLst>
          </p:cNvPr>
          <p:cNvGrpSpPr/>
          <p:nvPr/>
        </p:nvGrpSpPr>
        <p:grpSpPr>
          <a:xfrm>
            <a:off x="10535654" y="3257756"/>
            <a:ext cx="387972" cy="369047"/>
            <a:chOff x="6255910" y="2711350"/>
            <a:chExt cx="566149" cy="53853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B1817BC-5E87-2ADF-75F8-323CE538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46" name="Image 31" descr="preencoded.png">
              <a:extLst>
                <a:ext uri="{FF2B5EF4-FFF2-40B4-BE49-F238E27FC236}">
                  <a16:creationId xmlns:a16="http://schemas.microsoft.com/office/drawing/2014/main" id="{12586CF7-2447-AB9A-EF93-3CE7D6FA9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869A4B3-51C5-30B9-C2CA-D86383D02852}"/>
              </a:ext>
            </a:extLst>
          </p:cNvPr>
          <p:cNvGrpSpPr/>
          <p:nvPr/>
        </p:nvGrpSpPr>
        <p:grpSpPr>
          <a:xfrm>
            <a:off x="4604332" y="3851278"/>
            <a:ext cx="387972" cy="369047"/>
            <a:chOff x="6254368" y="3425873"/>
            <a:chExt cx="567692" cy="54000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861D1E8-1073-B7CD-722E-B1D252D0B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50" name="Image 39" descr="preencoded.png">
              <a:extLst>
                <a:ext uri="{FF2B5EF4-FFF2-40B4-BE49-F238E27FC236}">
                  <a16:creationId xmlns:a16="http://schemas.microsoft.com/office/drawing/2014/main" id="{3CECB153-4AD5-0785-BF7B-87169C089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8A9983E-9EB6-37C7-9B61-AE21E83A720C}"/>
              </a:ext>
            </a:extLst>
          </p:cNvPr>
          <p:cNvGrpSpPr/>
          <p:nvPr/>
        </p:nvGrpSpPr>
        <p:grpSpPr>
          <a:xfrm>
            <a:off x="6602428" y="3847066"/>
            <a:ext cx="387972" cy="369047"/>
            <a:chOff x="6255910" y="2711350"/>
            <a:chExt cx="566149" cy="53853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D62B9D5-4265-4C6A-5E20-76C5AE96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53" name="Image 31" descr="preencoded.png">
              <a:extLst>
                <a:ext uri="{FF2B5EF4-FFF2-40B4-BE49-F238E27FC236}">
                  <a16:creationId xmlns:a16="http://schemas.microsoft.com/office/drawing/2014/main" id="{5C27FC53-7F49-31C5-6A13-FB8A5B0E6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8CE7F877-8590-6E0E-B17D-8651336858D2}"/>
              </a:ext>
            </a:extLst>
          </p:cNvPr>
          <p:cNvGrpSpPr/>
          <p:nvPr/>
        </p:nvGrpSpPr>
        <p:grpSpPr>
          <a:xfrm>
            <a:off x="10535654" y="3845585"/>
            <a:ext cx="387972" cy="369047"/>
            <a:chOff x="6255910" y="2711350"/>
            <a:chExt cx="566149" cy="538532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75EA1F3-7CC9-BB5F-4515-5FC52A4A9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67" name="Image 31" descr="preencoded.png">
              <a:extLst>
                <a:ext uri="{FF2B5EF4-FFF2-40B4-BE49-F238E27FC236}">
                  <a16:creationId xmlns:a16="http://schemas.microsoft.com/office/drawing/2014/main" id="{3EA0A1A6-0CCE-5F91-8C7C-EC3B540E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9B4E290-D3AF-5331-D32A-E479A239AB9C}"/>
              </a:ext>
            </a:extLst>
          </p:cNvPr>
          <p:cNvGrpSpPr/>
          <p:nvPr/>
        </p:nvGrpSpPr>
        <p:grpSpPr>
          <a:xfrm>
            <a:off x="4604332" y="4436202"/>
            <a:ext cx="387972" cy="369047"/>
            <a:chOff x="6254368" y="3425873"/>
            <a:chExt cx="567692" cy="540000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A5CA6CE-2D04-B125-10C9-71467ACE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101" name="Image 39" descr="preencoded.png">
              <a:extLst>
                <a:ext uri="{FF2B5EF4-FFF2-40B4-BE49-F238E27FC236}">
                  <a16:creationId xmlns:a16="http://schemas.microsoft.com/office/drawing/2014/main" id="{7968C8D9-932B-0A16-B479-D61113A6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344372E9-2BB5-9E22-603E-B8B17740DBB5}"/>
              </a:ext>
            </a:extLst>
          </p:cNvPr>
          <p:cNvGrpSpPr/>
          <p:nvPr/>
        </p:nvGrpSpPr>
        <p:grpSpPr>
          <a:xfrm>
            <a:off x="6588296" y="4430586"/>
            <a:ext cx="387972" cy="369047"/>
            <a:chOff x="6254368" y="3425873"/>
            <a:chExt cx="567692" cy="540000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2C9A834-4956-B4B7-6D8D-C4AE806AE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104" name="Image 39" descr="preencoded.png">
              <a:extLst>
                <a:ext uri="{FF2B5EF4-FFF2-40B4-BE49-F238E27FC236}">
                  <a16:creationId xmlns:a16="http://schemas.microsoft.com/office/drawing/2014/main" id="{57E57FE6-11E4-1E15-36D5-C72D282C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0FB9D47-B01A-4D51-3BCC-FBAACA52E5C2}"/>
              </a:ext>
            </a:extLst>
          </p:cNvPr>
          <p:cNvGrpSpPr/>
          <p:nvPr/>
        </p:nvGrpSpPr>
        <p:grpSpPr>
          <a:xfrm>
            <a:off x="8565403" y="4406061"/>
            <a:ext cx="387972" cy="369047"/>
            <a:chOff x="6254368" y="3425873"/>
            <a:chExt cx="567692" cy="540000"/>
          </a:xfrm>
        </p:grpSpPr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3B0CAB8F-C3F5-B73E-B4C8-A3FAFD642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4368" y="3425873"/>
              <a:ext cx="567692" cy="540000"/>
            </a:xfrm>
            <a:prstGeom prst="rect">
              <a:avLst/>
            </a:prstGeom>
          </p:spPr>
        </p:pic>
        <p:pic>
          <p:nvPicPr>
            <p:cNvPr id="107" name="Image 39" descr="preencoded.png">
              <a:extLst>
                <a:ext uri="{FF2B5EF4-FFF2-40B4-BE49-F238E27FC236}">
                  <a16:creationId xmlns:a16="http://schemas.microsoft.com/office/drawing/2014/main" id="{3E9FBF06-63B7-37EC-F528-23DAD015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95660" y="3588707"/>
              <a:ext cx="180000" cy="180000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FA7697EF-F9DC-FFE9-79D8-65D40E6B079C}"/>
              </a:ext>
            </a:extLst>
          </p:cNvPr>
          <p:cNvGrpSpPr/>
          <p:nvPr/>
        </p:nvGrpSpPr>
        <p:grpSpPr>
          <a:xfrm>
            <a:off x="10535654" y="4446476"/>
            <a:ext cx="387972" cy="369047"/>
            <a:chOff x="6255910" y="2711350"/>
            <a:chExt cx="566149" cy="538532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E2DD57E9-BE65-BE93-F759-C14B1CE8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110" name="Image 31" descr="preencoded.png">
              <a:extLst>
                <a:ext uri="{FF2B5EF4-FFF2-40B4-BE49-F238E27FC236}">
                  <a16:creationId xmlns:a16="http://schemas.microsoft.com/office/drawing/2014/main" id="{0EFDC077-AAE4-9FD9-5E7B-FC02CF1F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8CE7F877-8590-6E0E-B17D-8651336858D2}"/>
              </a:ext>
            </a:extLst>
          </p:cNvPr>
          <p:cNvGrpSpPr/>
          <p:nvPr/>
        </p:nvGrpSpPr>
        <p:grpSpPr>
          <a:xfrm>
            <a:off x="8573311" y="3839516"/>
            <a:ext cx="387972" cy="369047"/>
            <a:chOff x="6255910" y="2711350"/>
            <a:chExt cx="566149" cy="53853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175EA1F3-7CC9-BB5F-4515-5FC52A4A9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55910" y="2711350"/>
              <a:ext cx="566149" cy="538532"/>
            </a:xfrm>
            <a:prstGeom prst="rect">
              <a:avLst/>
            </a:prstGeom>
          </p:spPr>
        </p:pic>
        <p:pic>
          <p:nvPicPr>
            <p:cNvPr id="117" name="Image 31" descr="preencoded.png">
              <a:extLst>
                <a:ext uri="{FF2B5EF4-FFF2-40B4-BE49-F238E27FC236}">
                  <a16:creationId xmlns:a16="http://schemas.microsoft.com/office/drawing/2014/main" id="{3EA0A1A6-0CCE-5F91-8C7C-EC3B540E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67967" y="2852379"/>
              <a:ext cx="235385" cy="180000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334962" y="6076827"/>
            <a:ext cx="11594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Программа также включает медико-</a:t>
            </a:r>
            <a:r>
              <a:rPr lang="ru-RU" sz="10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танспортные</a:t>
            </a: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расходы, проживание, услуги переводчика, посмертную репатриацию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11194" y="595277"/>
            <a:ext cx="6921995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рисков программы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71475" y="4913696"/>
            <a:ext cx="11449049" cy="537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09279DA5-2C40-072D-C60C-F1C82A01974C}"/>
              </a:ext>
            </a:extLst>
          </p:cNvPr>
          <p:cNvCxnSpPr>
            <a:cxnSpLocks/>
          </p:cNvCxnSpPr>
          <p:nvPr/>
        </p:nvCxnSpPr>
        <p:spPr>
          <a:xfrm>
            <a:off x="353219" y="5451686"/>
            <a:ext cx="114673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1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23">
            <a:extLst>
              <a:ext uri="{FF2B5EF4-FFF2-40B4-BE49-F238E27FC236}">
                <a16:creationId xmlns:a16="http://schemas.microsoft.com/office/drawing/2014/main" id="{C71DDF3B-42C5-45F5-86E8-5E6DD14A748C}"/>
              </a:ext>
            </a:extLst>
          </p:cNvPr>
          <p:cNvSpPr/>
          <p:nvPr/>
        </p:nvSpPr>
        <p:spPr>
          <a:xfrm>
            <a:off x="966286" y="4645965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37317-4CC9-CBFD-EED6-DEB8B59D6E03}"/>
              </a:ext>
            </a:extLst>
          </p:cNvPr>
          <p:cNvSpPr txBox="1"/>
          <p:nvPr/>
        </p:nvSpPr>
        <p:spPr>
          <a:xfrm>
            <a:off x="1251421" y="1231449"/>
            <a:ext cx="2864972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7A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программа</a:t>
            </a:r>
            <a:endParaRPr lang="en-US" sz="2400" dirty="0">
              <a:solidFill>
                <a:srgbClr val="7A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89A8F-24C9-B7AB-35D0-90491B14DAAF}"/>
              </a:ext>
            </a:extLst>
          </p:cNvPr>
          <p:cNvSpPr txBox="1"/>
          <p:nvPr/>
        </p:nvSpPr>
        <p:spPr>
          <a:xfrm>
            <a:off x="991987" y="1813921"/>
            <a:ext cx="4532628" cy="2446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онкологии – любого злокачественного новообразования, характеризующегося неконтролируемым ростом и распространением злокачественных клеток, сопровождающееся их инвазией в ткани</a:t>
            </a: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BDCFE-E933-49AD-996B-39042E82D550}"/>
              </a:ext>
            </a:extLst>
          </p:cNvPr>
          <p:cNvSpPr txBox="1"/>
          <p:nvPr/>
        </p:nvSpPr>
        <p:spPr>
          <a:xfrm>
            <a:off x="1239188" y="4894396"/>
            <a:ext cx="264339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6 000 000 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4F5B6-CB7D-4A3B-9A9A-E472286844BC}"/>
              </a:ext>
            </a:extLst>
          </p:cNvPr>
          <p:cNvSpPr txBox="1"/>
          <p:nvPr/>
        </p:nvSpPr>
        <p:spPr>
          <a:xfrm>
            <a:off x="1200482" y="5643719"/>
            <a:ext cx="27208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в год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4C4E55-EA46-4913-958C-315EF8DB9B52}"/>
              </a:ext>
            </a:extLst>
          </p:cNvPr>
          <p:cNvSpPr txBox="1"/>
          <p:nvPr/>
        </p:nvSpPr>
        <p:spPr>
          <a:xfrm>
            <a:off x="6501086" y="1217553"/>
            <a:ext cx="3783604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7A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программа</a:t>
            </a:r>
            <a:endParaRPr lang="en-US" sz="2400" dirty="0">
              <a:solidFill>
                <a:srgbClr val="7A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0">
            <a:extLst>
              <a:ext uri="{FF2B5EF4-FFF2-40B4-BE49-F238E27FC236}">
                <a16:creationId xmlns:a16="http://schemas.microsoft.com/office/drawing/2014/main" id="{57DCE731-6E7D-4B44-BF5F-8E0BB79F18F4}"/>
              </a:ext>
            </a:extLst>
          </p:cNvPr>
          <p:cNvSpPr/>
          <p:nvPr/>
        </p:nvSpPr>
        <p:spPr>
          <a:xfrm>
            <a:off x="9272767" y="4658616"/>
            <a:ext cx="2487950" cy="742520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23AB1B-C861-4166-A789-CF9CAA9823F4}"/>
              </a:ext>
            </a:extLst>
          </p:cNvPr>
          <p:cNvSpPr txBox="1"/>
          <p:nvPr/>
        </p:nvSpPr>
        <p:spPr>
          <a:xfrm>
            <a:off x="9312079" y="4901347"/>
            <a:ext cx="24105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9 000 000 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6846D5-51D5-4E0F-9427-2F6A5A10B94B}"/>
              </a:ext>
            </a:extLst>
          </p:cNvPr>
          <p:cNvSpPr txBox="1"/>
          <p:nvPr/>
        </p:nvSpPr>
        <p:spPr>
          <a:xfrm>
            <a:off x="9360729" y="5508977"/>
            <a:ext cx="23701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застрахованное лицо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трансплантации костного мозга, в год</a:t>
            </a:r>
          </a:p>
          <a:p>
            <a:pPr algn="ctr"/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3">
            <a:extLst>
              <a:ext uri="{FF2B5EF4-FFF2-40B4-BE49-F238E27FC236}">
                <a16:creationId xmlns:a16="http://schemas.microsoft.com/office/drawing/2014/main" id="{5BDA200B-65A2-4CF9-963F-023F58D40080}"/>
              </a:ext>
            </a:extLst>
          </p:cNvPr>
          <p:cNvSpPr/>
          <p:nvPr/>
        </p:nvSpPr>
        <p:spPr>
          <a:xfrm>
            <a:off x="6229109" y="4658616"/>
            <a:ext cx="2487951" cy="742520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AFE2FB-07FA-4465-A51D-AA952A165977}"/>
              </a:ext>
            </a:extLst>
          </p:cNvPr>
          <p:cNvSpPr txBox="1"/>
          <p:nvPr/>
        </p:nvSpPr>
        <p:spPr>
          <a:xfrm>
            <a:off x="6457063" y="4905156"/>
            <a:ext cx="2032042" cy="222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6 000 000 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D71372-6B07-4299-9194-1716A164D553}"/>
              </a:ext>
            </a:extLst>
          </p:cNvPr>
          <p:cNvSpPr txBox="1"/>
          <p:nvPr/>
        </p:nvSpPr>
        <p:spPr>
          <a:xfrm>
            <a:off x="6427309" y="5672928"/>
            <a:ext cx="2091550" cy="3817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в год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1307AE9-74FD-4D24-8B78-6E26DA5A8CE9}"/>
              </a:ext>
            </a:extLst>
          </p:cNvPr>
          <p:cNvCxnSpPr/>
          <p:nvPr/>
        </p:nvCxnSpPr>
        <p:spPr>
          <a:xfrm flipH="1">
            <a:off x="5606756" y="1433448"/>
            <a:ext cx="19603" cy="4978681"/>
          </a:xfrm>
          <a:prstGeom prst="line">
            <a:avLst/>
          </a:prstGeom>
          <a:ln>
            <a:solidFill>
              <a:srgbClr val="7AF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16">
            <a:extLst>
              <a:ext uri="{FF2B5EF4-FFF2-40B4-BE49-F238E27FC236}">
                <a16:creationId xmlns:a16="http://schemas.microsoft.com/office/drawing/2014/main" id="{1A1EFE9B-F8F1-445D-9560-E587C1A4070D}"/>
              </a:ext>
            </a:extLst>
          </p:cNvPr>
          <p:cNvSpPr/>
          <p:nvPr/>
        </p:nvSpPr>
        <p:spPr>
          <a:xfrm>
            <a:off x="970914" y="4642890"/>
            <a:ext cx="3236467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6">
            <a:extLst>
              <a:ext uri="{FF2B5EF4-FFF2-40B4-BE49-F238E27FC236}">
                <a16:creationId xmlns:a16="http://schemas.microsoft.com/office/drawing/2014/main" id="{23B98A46-E7FB-4427-83DA-8990C2DFDDFC}"/>
              </a:ext>
            </a:extLst>
          </p:cNvPr>
          <p:cNvSpPr/>
          <p:nvPr/>
        </p:nvSpPr>
        <p:spPr>
          <a:xfrm>
            <a:off x="6229109" y="4659696"/>
            <a:ext cx="2487950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17">
            <a:extLst>
              <a:ext uri="{FF2B5EF4-FFF2-40B4-BE49-F238E27FC236}">
                <a16:creationId xmlns:a16="http://schemas.microsoft.com/office/drawing/2014/main" id="{CE679905-6B7A-4154-87AE-0987A373267D}"/>
              </a:ext>
            </a:extLst>
          </p:cNvPr>
          <p:cNvSpPr/>
          <p:nvPr/>
        </p:nvSpPr>
        <p:spPr>
          <a:xfrm>
            <a:off x="9272767" y="4655590"/>
            <a:ext cx="2487950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DD00D7-AB10-4AB4-B31B-7040A045C63C}"/>
              </a:ext>
            </a:extLst>
          </p:cNvPr>
          <p:cNvSpPr txBox="1"/>
          <p:nvPr/>
        </p:nvSpPr>
        <p:spPr>
          <a:xfrm>
            <a:off x="6229109" y="1813921"/>
            <a:ext cx="5829445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Лечение злокачественных новообразований.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Замена и восстановление сердечных клапанов.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Аортокоронарное шунтирование.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Ангиопластика, стентирование, хирургическое лечение нарушений ритма сердца.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Нейрохирургические вмешательства на головном мозге.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Хирургические операции при доброкачественных опухолях спинного мозга.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Трансплантация костного мозга.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1" y="585009"/>
            <a:ext cx="4654105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249582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F832D4-8EF0-A845-A4FF-7655590FAF68}"/>
              </a:ext>
            </a:extLst>
          </p:cNvPr>
          <p:cNvSpPr txBox="1"/>
          <p:nvPr/>
        </p:nvSpPr>
        <p:spPr>
          <a:xfrm>
            <a:off x="6103317" y="372314"/>
            <a:ext cx="5724525" cy="10772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ts val="4200"/>
              </a:lnSpc>
              <a:defRPr sz="4000">
                <a:solidFill>
                  <a:srgbClr val="3805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Примеры </a:t>
            </a:r>
            <a:br>
              <a:rPr lang="ru-RU" dirty="0"/>
            </a:br>
            <a:r>
              <a:rPr lang="ru-RU" dirty="0"/>
              <a:t>клиник в России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694C51-F64D-B567-700E-B3E1E4914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-14" r="32327" b="-14"/>
          <a:stretch/>
        </p:blipFill>
        <p:spPr>
          <a:xfrm>
            <a:off x="379655" y="404812"/>
            <a:ext cx="4899332" cy="5532692"/>
          </a:xfrm>
          <a:prstGeom prst="rect">
            <a:avLst/>
          </a:prstGeom>
        </p:spPr>
      </p:pic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85CFA62-A04B-1CFD-9A64-4359D92BD6E6}"/>
              </a:ext>
            </a:extLst>
          </p:cNvPr>
          <p:cNvSpPr/>
          <p:nvPr/>
        </p:nvSpPr>
        <p:spPr>
          <a:xfrm>
            <a:off x="1062182" y="4601008"/>
            <a:ext cx="4747915" cy="1930421"/>
          </a:xfrm>
          <a:prstGeom prst="roundRect">
            <a:avLst>
              <a:gd name="adj" fmla="val 5665"/>
            </a:avLst>
          </a:prstGeom>
          <a:solidFill>
            <a:srgbClr val="380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8AD061D-7557-1CDF-A029-E5AA292FFFD0}"/>
              </a:ext>
            </a:extLst>
          </p:cNvPr>
          <p:cNvSpPr/>
          <p:nvPr/>
        </p:nvSpPr>
        <p:spPr>
          <a:xfrm>
            <a:off x="1208145" y="4661376"/>
            <a:ext cx="4601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последние 10 лет непрерывно совершенствуется подход к лечению критических заболеваний в России. </a:t>
            </a:r>
            <a:r>
              <a:rPr lang="ru-RU" sz="1400" dirty="0">
                <a:solidFill>
                  <a:srgbClr val="7A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нашей стране есть возможность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A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полный цикл лечения в соответствии с международными медицинскими протоколами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от ведущих онкологических сообществ – например, </a:t>
            </a: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NCCN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(Национальная всеобщая онкологическая сеть в США)</a:t>
            </a: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CA966B92-8DE8-4E4F-A1A6-60BC9A9F2557}"/>
              </a:ext>
            </a:extLst>
          </p:cNvPr>
          <p:cNvSpPr txBox="1">
            <a:spLocks/>
          </p:cNvSpPr>
          <p:nvPr/>
        </p:nvSpPr>
        <p:spPr>
          <a:xfrm>
            <a:off x="6817758" y="3778198"/>
            <a:ext cx="4826846" cy="3175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международный онкологический центр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0B956D29-1C4B-CC02-51AB-A006AA5DF9CF}"/>
              </a:ext>
            </a:extLst>
          </p:cNvPr>
          <p:cNvSpPr txBox="1">
            <a:spLocks/>
          </p:cNvSpPr>
          <p:nvPr/>
        </p:nvSpPr>
        <p:spPr>
          <a:xfrm>
            <a:off x="6817758" y="2591979"/>
            <a:ext cx="4715955" cy="5212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Hadassah Medical Moscow</a:t>
            </a:r>
            <a:endParaRPr lang="ru-RU" sz="14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AA61BDB5-81C4-A1A8-A4FD-F6FD038C0C41}"/>
              </a:ext>
            </a:extLst>
          </p:cNvPr>
          <p:cNvSpPr txBox="1">
            <a:spLocks/>
          </p:cNvSpPr>
          <p:nvPr/>
        </p:nvSpPr>
        <p:spPr>
          <a:xfrm>
            <a:off x="6838179" y="4238660"/>
            <a:ext cx="3574784" cy="4481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Клинический госпиталь на Яузе</a:t>
            </a:r>
          </a:p>
        </p:txBody>
      </p:sp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id="{0AB6825F-ECD4-6944-BB22-3A8BE78AF4C6}"/>
              </a:ext>
            </a:extLst>
          </p:cNvPr>
          <p:cNvSpPr txBox="1">
            <a:spLocks/>
          </p:cNvSpPr>
          <p:nvPr/>
        </p:nvSpPr>
        <p:spPr>
          <a:xfrm>
            <a:off x="6838179" y="5258629"/>
            <a:ext cx="3489360" cy="3148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медицинских центров Медскан</a:t>
            </a:r>
          </a:p>
        </p:txBody>
      </p:sp>
      <p:sp>
        <p:nvSpPr>
          <p:cNvPr id="46" name="Подзаголовок 2">
            <a:extLst>
              <a:ext uri="{FF2B5EF4-FFF2-40B4-BE49-F238E27FC236}">
                <a16:creationId xmlns:a16="http://schemas.microsoft.com/office/drawing/2014/main" id="{F9D266A6-ABBA-14A3-1015-4454C948F34F}"/>
              </a:ext>
            </a:extLst>
          </p:cNvPr>
          <p:cNvSpPr txBox="1">
            <a:spLocks/>
          </p:cNvSpPr>
          <p:nvPr/>
        </p:nvSpPr>
        <p:spPr>
          <a:xfrm>
            <a:off x="6838179" y="5765863"/>
            <a:ext cx="1694780" cy="3432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Медицина</a:t>
            </a:r>
          </a:p>
        </p:txBody>
      </p:sp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8BEF5DB0-CA69-0F9B-F644-8EB0C1EB061F}"/>
              </a:ext>
            </a:extLst>
          </p:cNvPr>
          <p:cNvSpPr txBox="1">
            <a:spLocks/>
          </p:cNvSpPr>
          <p:nvPr/>
        </p:nvSpPr>
        <p:spPr>
          <a:xfrm>
            <a:off x="6838179" y="3171074"/>
            <a:ext cx="3574784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Ильинская больница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:a16="http://schemas.microsoft.com/office/drawing/2014/main" id="{7ADD7351-D2AC-4FC3-AB09-EE5C28344622}"/>
              </a:ext>
            </a:extLst>
          </p:cNvPr>
          <p:cNvSpPr txBox="1">
            <a:spLocks/>
          </p:cNvSpPr>
          <p:nvPr/>
        </p:nvSpPr>
        <p:spPr>
          <a:xfrm>
            <a:off x="6838179" y="1592405"/>
            <a:ext cx="3489360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МЕДСИ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E00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F65D9CB0-B5EA-41FA-9EEA-51B6D6DA06E8}"/>
              </a:ext>
            </a:extLst>
          </p:cNvPr>
          <p:cNvSpPr txBox="1">
            <a:spLocks/>
          </p:cNvSpPr>
          <p:nvPr/>
        </p:nvSpPr>
        <p:spPr>
          <a:xfrm>
            <a:off x="6838179" y="4675574"/>
            <a:ext cx="4881379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ФГБУ «НМИЦ АГП им. В. И. Кулакова»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Минздрава России</a:t>
            </a: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58C72AE0-0DBD-4594-9ED5-98DE5421515A}"/>
              </a:ext>
            </a:extLst>
          </p:cNvPr>
          <p:cNvSpPr txBox="1">
            <a:spLocks/>
          </p:cNvSpPr>
          <p:nvPr/>
        </p:nvSpPr>
        <p:spPr>
          <a:xfrm>
            <a:off x="6838179" y="2062430"/>
            <a:ext cx="3801780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К+31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1724703"/>
            <a:ext cx="264057" cy="252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2208936"/>
            <a:ext cx="264057" cy="252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2729265"/>
            <a:ext cx="264057" cy="252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3285972"/>
            <a:ext cx="264057" cy="2520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3817721"/>
            <a:ext cx="264057" cy="2520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4322379"/>
            <a:ext cx="264057" cy="2520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4797447"/>
            <a:ext cx="264057" cy="252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5315756"/>
            <a:ext cx="264057" cy="252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595" y="5814235"/>
            <a:ext cx="26405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2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04AD852-B088-6698-C7A6-3C41BC79B32F}"/>
              </a:ext>
            </a:extLst>
          </p:cNvPr>
          <p:cNvSpPr/>
          <p:nvPr/>
        </p:nvSpPr>
        <p:spPr>
          <a:xfrm>
            <a:off x="8549933" y="2565805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371475" y="349636"/>
            <a:ext cx="3902813" cy="10772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ts val="4200"/>
              </a:lnSpc>
              <a:defRPr sz="4000">
                <a:solidFill>
                  <a:srgbClr val="3805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Лечение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за рубежом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37317-4CC9-CBFD-EED6-DEB8B59D6E03}"/>
              </a:ext>
            </a:extLst>
          </p:cNvPr>
          <p:cNvSpPr txBox="1"/>
          <p:nvPr/>
        </p:nvSpPr>
        <p:spPr>
          <a:xfrm>
            <a:off x="639907" y="1651848"/>
            <a:ext cx="2948269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7A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программа</a:t>
            </a:r>
            <a:endParaRPr lang="en-US" sz="2400" dirty="0">
              <a:solidFill>
                <a:srgbClr val="7A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49EFA5A-4CDD-5D2D-ECAB-5C65618F11E9}"/>
              </a:ext>
            </a:extLst>
          </p:cNvPr>
          <p:cNvSpPr/>
          <p:nvPr/>
        </p:nvSpPr>
        <p:spPr>
          <a:xfrm>
            <a:off x="5140615" y="662282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A2E1A6F-B360-63A8-1DA3-56CB8D537546}"/>
              </a:ext>
            </a:extLst>
          </p:cNvPr>
          <p:cNvSpPr/>
          <p:nvPr/>
        </p:nvSpPr>
        <p:spPr>
          <a:xfrm>
            <a:off x="5140614" y="2565805"/>
            <a:ext cx="3236465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6AC2CB-38C6-B675-E6F5-E2285224BEA6}"/>
              </a:ext>
            </a:extLst>
          </p:cNvPr>
          <p:cNvSpPr txBox="1"/>
          <p:nvPr/>
        </p:nvSpPr>
        <p:spPr>
          <a:xfrm>
            <a:off x="5316049" y="2817311"/>
            <a:ext cx="288559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850 000 ₽</a:t>
            </a:r>
            <a:endParaRPr 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B91B82-7BB4-5BB1-3941-B1842157A555}"/>
              </a:ext>
            </a:extLst>
          </p:cNvPr>
          <p:cNvSpPr txBox="1"/>
          <p:nvPr/>
        </p:nvSpPr>
        <p:spPr>
          <a:xfrm>
            <a:off x="8967929" y="2817311"/>
            <a:ext cx="24105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850 000 ₽</a:t>
            </a:r>
            <a:endParaRPr 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ECA5EC-D1D5-886C-025F-9BC442875A8F}"/>
              </a:ext>
            </a:extLst>
          </p:cNvPr>
          <p:cNvSpPr txBox="1"/>
          <p:nvPr/>
        </p:nvSpPr>
        <p:spPr>
          <a:xfrm>
            <a:off x="5269699" y="3504945"/>
            <a:ext cx="29782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проезд,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трёх поездок для застрахованного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сопровождающего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263574-6794-736C-9B3E-B158D5AF4311}"/>
              </a:ext>
            </a:extLst>
          </p:cNvPr>
          <p:cNvSpPr txBox="1"/>
          <p:nvPr/>
        </p:nvSpPr>
        <p:spPr>
          <a:xfrm>
            <a:off x="8742164" y="3504945"/>
            <a:ext cx="28472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проживание,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трёх поездок для застрахованного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сопровождающего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EA5DFADC-FA7D-A4B3-B48E-2D4FC4792AB0}"/>
              </a:ext>
            </a:extLst>
          </p:cNvPr>
          <p:cNvSpPr/>
          <p:nvPr/>
        </p:nvSpPr>
        <p:spPr>
          <a:xfrm>
            <a:off x="8549933" y="662281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E2E00B-0000-249F-CE38-7D100A817214}"/>
              </a:ext>
            </a:extLst>
          </p:cNvPr>
          <p:cNvSpPr txBox="1"/>
          <p:nvPr/>
        </p:nvSpPr>
        <p:spPr>
          <a:xfrm>
            <a:off x="5882248" y="913788"/>
            <a:ext cx="175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42 500 000 ₽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150D5C-728A-B5B0-EC78-C7FACA19E7B3}"/>
              </a:ext>
            </a:extLst>
          </p:cNvPr>
          <p:cNvSpPr txBox="1"/>
          <p:nvPr/>
        </p:nvSpPr>
        <p:spPr>
          <a:xfrm>
            <a:off x="8846469" y="913307"/>
            <a:ext cx="264339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85 000 000 ₽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33611D-B9C6-0F4C-A22E-52D462D24CE2}"/>
              </a:ext>
            </a:extLst>
          </p:cNvPr>
          <p:cNvSpPr txBox="1"/>
          <p:nvPr/>
        </p:nvSpPr>
        <p:spPr>
          <a:xfrm>
            <a:off x="8807763" y="1599490"/>
            <a:ext cx="27208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при непрерывном продлении договора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740FCD-057C-56AD-3EE7-D1F3C386DA55}"/>
              </a:ext>
            </a:extLst>
          </p:cNvPr>
          <p:cNvSpPr txBox="1"/>
          <p:nvPr/>
        </p:nvSpPr>
        <p:spPr>
          <a:xfrm>
            <a:off x="5742076" y="1691823"/>
            <a:ext cx="2033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в год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3EA9BC9-4A80-6840-9613-5F36C3EE0FAD}"/>
              </a:ext>
            </a:extLst>
          </p:cNvPr>
          <p:cNvSpPr/>
          <p:nvPr/>
        </p:nvSpPr>
        <p:spPr>
          <a:xfrm>
            <a:off x="8549933" y="4486262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D76C9A2-F4B8-92D3-5F3A-07E089538300}"/>
              </a:ext>
            </a:extLst>
          </p:cNvPr>
          <p:cNvSpPr/>
          <p:nvPr/>
        </p:nvSpPr>
        <p:spPr>
          <a:xfrm>
            <a:off x="5140614" y="4488699"/>
            <a:ext cx="3236465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EACC6-318F-6669-82CE-BEDB6856EAD5}"/>
              </a:ext>
            </a:extLst>
          </p:cNvPr>
          <p:cNvSpPr txBox="1"/>
          <p:nvPr/>
        </p:nvSpPr>
        <p:spPr>
          <a:xfrm>
            <a:off x="5316049" y="4648593"/>
            <a:ext cx="28855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общему лимиту страхового покрытия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989FC-95D6-75CB-7823-A90EEA117BDB}"/>
              </a:ext>
            </a:extLst>
          </p:cNvPr>
          <p:cNvSpPr txBox="1"/>
          <p:nvPr/>
        </p:nvSpPr>
        <p:spPr>
          <a:xfrm>
            <a:off x="8967929" y="4737768"/>
            <a:ext cx="24105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4 250 000 ₽</a:t>
            </a:r>
            <a:endParaRPr 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08DECC-95DF-57E6-1181-04511CF69683}"/>
              </a:ext>
            </a:extLst>
          </p:cNvPr>
          <p:cNvSpPr txBox="1"/>
          <p:nvPr/>
        </p:nvSpPr>
        <p:spPr>
          <a:xfrm>
            <a:off x="5269699" y="5427839"/>
            <a:ext cx="29782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Регулярные контрольные обследования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и за рубежом после прохождения лечения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58641-79DF-86BF-2F75-B991F34D1652}"/>
              </a:ext>
            </a:extLst>
          </p:cNvPr>
          <p:cNvSpPr txBox="1"/>
          <p:nvPr/>
        </p:nvSpPr>
        <p:spPr>
          <a:xfrm>
            <a:off x="8742164" y="5427839"/>
            <a:ext cx="28472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медикаментов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после лечения за рубежом,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течении жизни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89A8F-24C9-B7AB-35D0-90491B14DAAF}"/>
              </a:ext>
            </a:extLst>
          </p:cNvPr>
          <p:cNvSpPr txBox="1"/>
          <p:nvPr/>
        </p:nvSpPr>
        <p:spPr>
          <a:xfrm>
            <a:off x="390354" y="2153488"/>
            <a:ext cx="406248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онкологии                     (злокачественные опухоли, рак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                      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дисплазии тяжелой степени)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AFF0EC2-54AB-4EF6-ABCE-3459384F4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3186853"/>
            <a:ext cx="4894570" cy="3670927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363A631-7824-6EA7-2045-BF79F31FDB72}"/>
              </a:ext>
            </a:extLst>
          </p:cNvPr>
          <p:cNvSpPr/>
          <p:nvPr/>
        </p:nvSpPr>
        <p:spPr>
          <a:xfrm>
            <a:off x="5140615" y="662280"/>
            <a:ext cx="3236466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31798A-895A-DD3C-27D2-775C1EC08DF4}"/>
              </a:ext>
            </a:extLst>
          </p:cNvPr>
          <p:cNvSpPr/>
          <p:nvPr/>
        </p:nvSpPr>
        <p:spPr>
          <a:xfrm>
            <a:off x="8547546" y="662280"/>
            <a:ext cx="3236467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5F861745-360E-35AC-B878-F530703BBC72}"/>
              </a:ext>
            </a:extLst>
          </p:cNvPr>
          <p:cNvSpPr/>
          <p:nvPr/>
        </p:nvSpPr>
        <p:spPr>
          <a:xfrm>
            <a:off x="5140614" y="2565804"/>
            <a:ext cx="3236465" cy="1694742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4F6D8ADD-0D82-A7B0-D928-A1E075D0FA52}"/>
              </a:ext>
            </a:extLst>
          </p:cNvPr>
          <p:cNvSpPr/>
          <p:nvPr/>
        </p:nvSpPr>
        <p:spPr>
          <a:xfrm>
            <a:off x="8547546" y="2565803"/>
            <a:ext cx="3236466" cy="168971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7C15230-2761-1B12-8373-535D39E4D9DF}"/>
              </a:ext>
            </a:extLst>
          </p:cNvPr>
          <p:cNvSpPr/>
          <p:nvPr/>
        </p:nvSpPr>
        <p:spPr>
          <a:xfrm>
            <a:off x="5140614" y="4488698"/>
            <a:ext cx="3236465" cy="1694742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7326B42-59DC-3FCD-DB97-8E31BDCE0746}"/>
              </a:ext>
            </a:extLst>
          </p:cNvPr>
          <p:cNvSpPr/>
          <p:nvPr/>
        </p:nvSpPr>
        <p:spPr>
          <a:xfrm>
            <a:off x="8547546" y="4486261"/>
            <a:ext cx="3236466" cy="169474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4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04AD852-B088-6698-C7A6-3C41BC79B32F}"/>
              </a:ext>
            </a:extLst>
          </p:cNvPr>
          <p:cNvSpPr/>
          <p:nvPr/>
        </p:nvSpPr>
        <p:spPr>
          <a:xfrm>
            <a:off x="8549933" y="2565805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371475" y="349636"/>
            <a:ext cx="7924799" cy="10772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ts val="4200"/>
              </a:lnSpc>
              <a:defRPr sz="4000">
                <a:solidFill>
                  <a:srgbClr val="3805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Лечение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за рубежом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37317-4CC9-CBFD-EED6-DEB8B59D6E03}"/>
              </a:ext>
            </a:extLst>
          </p:cNvPr>
          <p:cNvSpPr txBox="1"/>
          <p:nvPr/>
        </p:nvSpPr>
        <p:spPr>
          <a:xfrm>
            <a:off x="669234" y="1651848"/>
            <a:ext cx="4622041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7A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программа</a:t>
            </a:r>
            <a:endParaRPr lang="en-US" sz="2400" dirty="0">
              <a:solidFill>
                <a:srgbClr val="7A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585CF-07F2-20E6-35FB-AD4B8748B0B5}"/>
              </a:ext>
            </a:extLst>
          </p:cNvPr>
          <p:cNvSpPr txBox="1"/>
          <p:nvPr/>
        </p:nvSpPr>
        <p:spPr>
          <a:xfrm>
            <a:off x="390354" y="2153488"/>
            <a:ext cx="4062483" cy="4724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онкологии                     (злокачественные опухоли, рак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                      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дисплазии тяжелой степени)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и восстановление сердечных клапанов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Аортокоронарное шунтирование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Нейрохирургические вмешательства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Трансплантация костного мозга или трансплантация стволовых клеток периферической крови клеток костного мозга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Трансплантация почки, части печени, доли легкого, части поджелудочной железы от живого совместимого донора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49EFA5A-4CDD-5D2D-ECAB-5C65618F11E9}"/>
              </a:ext>
            </a:extLst>
          </p:cNvPr>
          <p:cNvSpPr/>
          <p:nvPr/>
        </p:nvSpPr>
        <p:spPr>
          <a:xfrm>
            <a:off x="5140615" y="662282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A2E1A6F-B360-63A8-1DA3-56CB8D537546}"/>
              </a:ext>
            </a:extLst>
          </p:cNvPr>
          <p:cNvSpPr/>
          <p:nvPr/>
        </p:nvSpPr>
        <p:spPr>
          <a:xfrm>
            <a:off x="5140614" y="2565805"/>
            <a:ext cx="3236465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6AC2CB-38C6-B675-E6F5-E2285224BEA6}"/>
              </a:ext>
            </a:extLst>
          </p:cNvPr>
          <p:cNvSpPr txBox="1"/>
          <p:nvPr/>
        </p:nvSpPr>
        <p:spPr>
          <a:xfrm>
            <a:off x="5316049" y="2732862"/>
            <a:ext cx="28855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общему лимиту страхового покрытия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B91B82-7BB4-5BB1-3941-B1842157A555}"/>
              </a:ext>
            </a:extLst>
          </p:cNvPr>
          <p:cNvSpPr txBox="1"/>
          <p:nvPr/>
        </p:nvSpPr>
        <p:spPr>
          <a:xfrm>
            <a:off x="8967929" y="2732862"/>
            <a:ext cx="24105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общему лимиту страхового покрытия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ECA5EC-D1D5-886C-025F-9BC442875A8F}"/>
              </a:ext>
            </a:extLst>
          </p:cNvPr>
          <p:cNvSpPr txBox="1"/>
          <p:nvPr/>
        </p:nvSpPr>
        <p:spPr>
          <a:xfrm>
            <a:off x="5269699" y="3504945"/>
            <a:ext cx="29782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проезд,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трёх поездок для застрахованного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сопровождающего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263574-6794-736C-9B3E-B158D5AF4311}"/>
              </a:ext>
            </a:extLst>
          </p:cNvPr>
          <p:cNvSpPr txBox="1"/>
          <p:nvPr/>
        </p:nvSpPr>
        <p:spPr>
          <a:xfrm>
            <a:off x="8742164" y="3504945"/>
            <a:ext cx="28472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проживание,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трёх поездок для застрахованного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сопровождающего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EA5DFADC-FA7D-A4B3-B48E-2D4FC4792AB0}"/>
              </a:ext>
            </a:extLst>
          </p:cNvPr>
          <p:cNvSpPr/>
          <p:nvPr/>
        </p:nvSpPr>
        <p:spPr>
          <a:xfrm>
            <a:off x="8549933" y="662281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E2E00B-0000-249F-CE38-7D100A817214}"/>
              </a:ext>
            </a:extLst>
          </p:cNvPr>
          <p:cNvSpPr txBox="1"/>
          <p:nvPr/>
        </p:nvSpPr>
        <p:spPr>
          <a:xfrm>
            <a:off x="5882248" y="913788"/>
            <a:ext cx="1753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85 000 000 ₽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150D5C-728A-B5B0-EC78-C7FACA19E7B3}"/>
              </a:ext>
            </a:extLst>
          </p:cNvPr>
          <p:cNvSpPr txBox="1"/>
          <p:nvPr/>
        </p:nvSpPr>
        <p:spPr>
          <a:xfrm>
            <a:off x="8846469" y="913307"/>
            <a:ext cx="264339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170 000 000 ₽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33611D-B9C6-0F4C-A22E-52D462D24CE2}"/>
              </a:ext>
            </a:extLst>
          </p:cNvPr>
          <p:cNvSpPr txBox="1"/>
          <p:nvPr/>
        </p:nvSpPr>
        <p:spPr>
          <a:xfrm>
            <a:off x="8807763" y="1599490"/>
            <a:ext cx="27208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при непрерывном продлении договора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740FCD-057C-56AD-3EE7-D1F3C386DA55}"/>
              </a:ext>
            </a:extLst>
          </p:cNvPr>
          <p:cNvSpPr txBox="1"/>
          <p:nvPr/>
        </p:nvSpPr>
        <p:spPr>
          <a:xfrm>
            <a:off x="5742076" y="1691823"/>
            <a:ext cx="2033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лимит покрытия на застрахованное лицо, в год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3EA9BC9-4A80-6840-9613-5F36C3EE0FAD}"/>
              </a:ext>
            </a:extLst>
          </p:cNvPr>
          <p:cNvSpPr/>
          <p:nvPr/>
        </p:nvSpPr>
        <p:spPr>
          <a:xfrm>
            <a:off x="8549933" y="4486262"/>
            <a:ext cx="3236466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D76C9A2-F4B8-92D3-5F3A-07E089538300}"/>
              </a:ext>
            </a:extLst>
          </p:cNvPr>
          <p:cNvSpPr/>
          <p:nvPr/>
        </p:nvSpPr>
        <p:spPr>
          <a:xfrm>
            <a:off x="5140614" y="4488699"/>
            <a:ext cx="3236465" cy="718456"/>
          </a:xfrm>
          <a:prstGeom prst="roundRect">
            <a:avLst>
              <a:gd name="adj" fmla="val 10118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EACC6-318F-6669-82CE-BEDB6856EAD5}"/>
              </a:ext>
            </a:extLst>
          </p:cNvPr>
          <p:cNvSpPr txBox="1"/>
          <p:nvPr/>
        </p:nvSpPr>
        <p:spPr>
          <a:xfrm>
            <a:off x="5316049" y="4648593"/>
            <a:ext cx="28855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общему лимиту страхового покрытия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989FC-95D6-75CB-7823-A90EEA117BDB}"/>
              </a:ext>
            </a:extLst>
          </p:cNvPr>
          <p:cNvSpPr txBox="1"/>
          <p:nvPr/>
        </p:nvSpPr>
        <p:spPr>
          <a:xfrm>
            <a:off x="8967929" y="4737768"/>
            <a:ext cx="24105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4 250 000 ₽</a:t>
            </a:r>
            <a:endParaRPr 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08DECC-95DF-57E6-1181-04511CF69683}"/>
              </a:ext>
            </a:extLst>
          </p:cNvPr>
          <p:cNvSpPr txBox="1"/>
          <p:nvPr/>
        </p:nvSpPr>
        <p:spPr>
          <a:xfrm>
            <a:off x="5269699" y="5427839"/>
            <a:ext cx="29782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Регулярные контрольные обследования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и за рубежом после прохождения лечения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58641-79DF-86BF-2F75-B991F34D1652}"/>
              </a:ext>
            </a:extLst>
          </p:cNvPr>
          <p:cNvSpPr txBox="1"/>
          <p:nvPr/>
        </p:nvSpPr>
        <p:spPr>
          <a:xfrm>
            <a:off x="8742164" y="5427839"/>
            <a:ext cx="28472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медикаментов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после лечения за рубежом,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течении жизни 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363A631-7824-6EA7-2045-BF79F31FDB72}"/>
              </a:ext>
            </a:extLst>
          </p:cNvPr>
          <p:cNvSpPr/>
          <p:nvPr/>
        </p:nvSpPr>
        <p:spPr>
          <a:xfrm>
            <a:off x="5140615" y="662280"/>
            <a:ext cx="3236466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31798A-895A-DD3C-27D2-775C1EC08DF4}"/>
              </a:ext>
            </a:extLst>
          </p:cNvPr>
          <p:cNvSpPr/>
          <p:nvPr/>
        </p:nvSpPr>
        <p:spPr>
          <a:xfrm>
            <a:off x="8547546" y="662280"/>
            <a:ext cx="3236467" cy="1694743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5F861745-360E-35AC-B878-F530703BBC72}"/>
              </a:ext>
            </a:extLst>
          </p:cNvPr>
          <p:cNvSpPr/>
          <p:nvPr/>
        </p:nvSpPr>
        <p:spPr>
          <a:xfrm>
            <a:off x="5140614" y="2565804"/>
            <a:ext cx="3236465" cy="1694742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4F6D8ADD-0D82-A7B0-D928-A1E075D0FA52}"/>
              </a:ext>
            </a:extLst>
          </p:cNvPr>
          <p:cNvSpPr/>
          <p:nvPr/>
        </p:nvSpPr>
        <p:spPr>
          <a:xfrm>
            <a:off x="8547546" y="2565803"/>
            <a:ext cx="3236466" cy="168971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7C15230-2761-1B12-8373-535D39E4D9DF}"/>
              </a:ext>
            </a:extLst>
          </p:cNvPr>
          <p:cNvSpPr/>
          <p:nvPr/>
        </p:nvSpPr>
        <p:spPr>
          <a:xfrm>
            <a:off x="5140614" y="4488698"/>
            <a:ext cx="3236465" cy="1694742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7326B42-59DC-3FCD-DB97-8E31BDCE0746}"/>
              </a:ext>
            </a:extLst>
          </p:cNvPr>
          <p:cNvSpPr/>
          <p:nvPr/>
        </p:nvSpPr>
        <p:spPr>
          <a:xfrm>
            <a:off x="8547546" y="4486261"/>
            <a:ext cx="3236466" cy="169474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2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F832D4-8EF0-A845-A4FF-7655590FAF68}"/>
              </a:ext>
            </a:extLst>
          </p:cNvPr>
          <p:cNvSpPr txBox="1"/>
          <p:nvPr/>
        </p:nvSpPr>
        <p:spPr>
          <a:xfrm>
            <a:off x="6103317" y="372314"/>
            <a:ext cx="5724525" cy="10772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>
              <a:lnSpc>
                <a:spcPts val="4200"/>
              </a:lnSpc>
              <a:defRPr sz="4000">
                <a:solidFill>
                  <a:srgbClr val="3805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Примеры </a:t>
            </a:r>
            <a:br>
              <a:rPr lang="ru-RU" dirty="0"/>
            </a:br>
            <a:r>
              <a:rPr lang="ru-RU" dirty="0"/>
              <a:t>клиник за рубежом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CA966B92-8DE8-4E4F-A1A6-60BC9A9F2557}"/>
              </a:ext>
            </a:extLst>
          </p:cNvPr>
          <p:cNvSpPr txBox="1">
            <a:spLocks/>
          </p:cNvSpPr>
          <p:nvPr/>
        </p:nvSpPr>
        <p:spPr>
          <a:xfrm>
            <a:off x="6817757" y="3778198"/>
            <a:ext cx="4444291" cy="3175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Medico </a:t>
            </a:r>
            <a:r>
              <a:rPr lang="en-US" sz="1400" dirty="0" err="1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Teknon</a:t>
            </a: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Испания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0B956D29-1C4B-CC02-51AB-A006AA5DF9CF}"/>
              </a:ext>
            </a:extLst>
          </p:cNvPr>
          <p:cNvSpPr txBox="1">
            <a:spLocks/>
          </p:cNvSpPr>
          <p:nvPr/>
        </p:nvSpPr>
        <p:spPr>
          <a:xfrm>
            <a:off x="6817758" y="2591979"/>
            <a:ext cx="4715955" cy="5212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 err="1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Quiron</a:t>
            </a: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Hospital Madrid,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AA61BDB5-81C4-A1A8-A4FD-F6FD038C0C41}"/>
              </a:ext>
            </a:extLst>
          </p:cNvPr>
          <p:cNvSpPr txBox="1">
            <a:spLocks/>
          </p:cNvSpPr>
          <p:nvPr/>
        </p:nvSpPr>
        <p:spPr>
          <a:xfrm>
            <a:off x="6838178" y="4238660"/>
            <a:ext cx="3640099" cy="4481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 err="1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Anadolu</a:t>
            </a: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Medical Center,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Турция</a:t>
            </a:r>
          </a:p>
        </p:txBody>
      </p:sp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id="{0AB6825F-ECD4-6944-BB22-3A8BE78AF4C6}"/>
              </a:ext>
            </a:extLst>
          </p:cNvPr>
          <p:cNvSpPr txBox="1">
            <a:spLocks/>
          </p:cNvSpPr>
          <p:nvPr/>
        </p:nvSpPr>
        <p:spPr>
          <a:xfrm>
            <a:off x="6838179" y="5258629"/>
            <a:ext cx="4265250" cy="3148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Hospital of Paris, </a:t>
            </a:r>
            <a:r>
              <a:rPr lang="en-US" sz="1400" dirty="0" err="1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</a:t>
            </a:r>
            <a:endParaRPr lang="en-US" sz="14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дзаголовок 2">
            <a:extLst>
              <a:ext uri="{FF2B5EF4-FFF2-40B4-BE49-F238E27FC236}">
                <a16:creationId xmlns:a16="http://schemas.microsoft.com/office/drawing/2014/main" id="{F9D266A6-ABBA-14A3-1015-4454C948F34F}"/>
              </a:ext>
            </a:extLst>
          </p:cNvPr>
          <p:cNvSpPr txBox="1">
            <a:spLocks/>
          </p:cNvSpPr>
          <p:nvPr/>
        </p:nvSpPr>
        <p:spPr>
          <a:xfrm>
            <a:off x="6838179" y="5765863"/>
            <a:ext cx="4517176" cy="3432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Chung-</a:t>
            </a:r>
            <a:r>
              <a:rPr lang="en-US" sz="1400" dirty="0" err="1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Hospital,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Корея</a:t>
            </a:r>
          </a:p>
        </p:txBody>
      </p:sp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8BEF5DB0-CA69-0F9B-F644-8EB0C1EB061F}"/>
              </a:ext>
            </a:extLst>
          </p:cNvPr>
          <p:cNvSpPr txBox="1">
            <a:spLocks/>
          </p:cNvSpPr>
          <p:nvPr/>
        </p:nvSpPr>
        <p:spPr>
          <a:xfrm>
            <a:off x="6838179" y="3171074"/>
            <a:ext cx="4265250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Anderson Cancer Center Madrid,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:a16="http://schemas.microsoft.com/office/drawing/2014/main" id="{7ADD7351-D2AC-4FC3-AB09-EE5C28344622}"/>
              </a:ext>
            </a:extLst>
          </p:cNvPr>
          <p:cNvSpPr txBox="1">
            <a:spLocks/>
          </p:cNvSpPr>
          <p:nvPr/>
        </p:nvSpPr>
        <p:spPr>
          <a:xfrm>
            <a:off x="6838179" y="1592405"/>
            <a:ext cx="3489360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Hadassah University Hospital,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Израиль</a:t>
            </a:r>
          </a:p>
        </p:txBody>
      </p:sp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F65D9CB0-B5EA-41FA-9EEA-51B6D6DA06E8}"/>
              </a:ext>
            </a:extLst>
          </p:cNvPr>
          <p:cNvSpPr txBox="1">
            <a:spLocks/>
          </p:cNvSpPr>
          <p:nvPr/>
        </p:nvSpPr>
        <p:spPr>
          <a:xfrm>
            <a:off x="6838179" y="4675574"/>
            <a:ext cx="4881379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Hospital Cologne,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58C72AE0-0DBD-4594-9ED5-98DE5421515A}"/>
              </a:ext>
            </a:extLst>
          </p:cNvPr>
          <p:cNvSpPr txBox="1">
            <a:spLocks/>
          </p:cNvSpPr>
          <p:nvPr/>
        </p:nvSpPr>
        <p:spPr>
          <a:xfrm>
            <a:off x="6838179" y="2062430"/>
            <a:ext cx="3801780" cy="495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</a:pP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Sheba Medical Center,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Израиль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1724703"/>
            <a:ext cx="264057" cy="252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2208936"/>
            <a:ext cx="264057" cy="252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2729265"/>
            <a:ext cx="264057" cy="252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3285972"/>
            <a:ext cx="264057" cy="2520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3817721"/>
            <a:ext cx="264057" cy="2520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4322379"/>
            <a:ext cx="264057" cy="2520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1DB66F5-FE6F-0640-BAB8-35C197ED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4797447"/>
            <a:ext cx="264057" cy="252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14492CA-7B0F-5F45-9F7F-88C30F8C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5315756"/>
            <a:ext cx="264057" cy="252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04AA81-36F9-C84A-AAB6-188F65AB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595" y="5814235"/>
            <a:ext cx="264057" cy="252000"/>
          </a:xfrm>
          <a:prstGeom prst="rect">
            <a:avLst/>
          </a:prstGeom>
        </p:spPr>
      </p:pic>
      <p:pic>
        <p:nvPicPr>
          <p:cNvPr id="24" name="Picture 2" descr="Helios Klinikum Berlin-Buch, Eingang | www.helios-kliniken.d… | Flickr">
            <a:extLst>
              <a:ext uri="{FF2B5EF4-FFF2-40B4-BE49-F238E27FC236}">
                <a16:creationId xmlns:a16="http://schemas.microsoft.com/office/drawing/2014/main" id="{8B0F1D93-EA8B-1822-D806-A3D904D95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44038"/>
          <a:stretch/>
        </p:blipFill>
        <p:spPr bwMode="auto">
          <a:xfrm>
            <a:off x="379655" y="404812"/>
            <a:ext cx="4877209" cy="55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885CFA62-A04B-1CFD-9A64-4359D92BD6E6}"/>
              </a:ext>
            </a:extLst>
          </p:cNvPr>
          <p:cNvSpPr/>
          <p:nvPr/>
        </p:nvSpPr>
        <p:spPr>
          <a:xfrm>
            <a:off x="1062182" y="4601008"/>
            <a:ext cx="4747915" cy="1930421"/>
          </a:xfrm>
          <a:prstGeom prst="roundRect">
            <a:avLst>
              <a:gd name="adj" fmla="val 5665"/>
            </a:avLst>
          </a:prstGeom>
          <a:solidFill>
            <a:srgbClr val="380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8AD061D-7557-1CDF-A029-E5AA292FFFD0}"/>
              </a:ext>
            </a:extLst>
          </p:cNvPr>
          <p:cNvSpPr/>
          <p:nvPr/>
        </p:nvSpPr>
        <p:spPr>
          <a:xfrm>
            <a:off x="1208145" y="4750610"/>
            <a:ext cx="4601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для выбора клиник и врачей:</a:t>
            </a:r>
          </a:p>
          <a:p>
            <a:pPr marL="285750" indent="-285750">
              <a:buClr>
                <a:srgbClr val="9D93FF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 и профиль специалистов</a:t>
            </a:r>
          </a:p>
          <a:p>
            <a:pPr marL="285750" indent="-285750">
              <a:buClr>
                <a:srgbClr val="9D93FF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новейшего оборудования</a:t>
            </a:r>
          </a:p>
          <a:p>
            <a:pPr marL="285750" indent="-285750">
              <a:buClr>
                <a:srgbClr val="9D93FF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Передовые методы лечения</a:t>
            </a:r>
          </a:p>
          <a:p>
            <a:pPr marL="285750" indent="-285750">
              <a:buClr>
                <a:srgbClr val="9D93FF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Лекарственные препараты последнего поколения</a:t>
            </a:r>
          </a:p>
          <a:p>
            <a:pPr marL="285750" indent="-285750">
              <a:buClr>
                <a:srgbClr val="9D93FF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протоколы NCCN (национальная всеобщая онкологическая сеть)</a:t>
            </a:r>
          </a:p>
        </p:txBody>
      </p:sp>
    </p:spTree>
    <p:extLst>
      <p:ext uri="{BB962C8B-B14F-4D97-AF65-F5344CB8AC3E}">
        <p14:creationId xmlns:p14="http://schemas.microsoft.com/office/powerpoint/2010/main" val="129445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8B6C28E-0999-301F-0D8C-92F20718E936}"/>
              </a:ext>
            </a:extLst>
          </p:cNvPr>
          <p:cNvSpPr/>
          <p:nvPr/>
        </p:nvSpPr>
        <p:spPr>
          <a:xfrm>
            <a:off x="4767560" y="4483787"/>
            <a:ext cx="6484254" cy="1817887"/>
          </a:xfrm>
          <a:prstGeom prst="roundRect">
            <a:avLst>
              <a:gd name="adj" fmla="val 5665"/>
            </a:avLst>
          </a:prstGeom>
          <a:solidFill>
            <a:srgbClr val="380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INTOUCH…">
            <a:extLst>
              <a:ext uri="{FF2B5EF4-FFF2-40B4-BE49-F238E27FC236}">
                <a16:creationId xmlns:a16="http://schemas.microsoft.com/office/drawing/2014/main" id="{2A27DCCB-02F2-8546-94C3-724F6760F235}"/>
              </a:ext>
            </a:extLst>
          </p:cNvPr>
          <p:cNvSpPr/>
          <p:nvPr/>
        </p:nvSpPr>
        <p:spPr>
          <a:xfrm>
            <a:off x="5345512" y="3230081"/>
            <a:ext cx="282897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Франшиза 170 000 ₽</a:t>
            </a:r>
            <a:b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Любая страна, кроме указанных в Уровнях 1 и 3</a:t>
            </a:r>
          </a:p>
        </p:txBody>
      </p:sp>
      <p:sp>
        <p:nvSpPr>
          <p:cNvPr id="32" name="INTOUCH…">
            <a:extLst>
              <a:ext uri="{FF2B5EF4-FFF2-40B4-BE49-F238E27FC236}">
                <a16:creationId xmlns:a16="http://schemas.microsoft.com/office/drawing/2014/main" id="{064FA351-6480-6F46-A959-D3C253238BE3}"/>
              </a:ext>
            </a:extLst>
          </p:cNvPr>
          <p:cNvSpPr/>
          <p:nvPr/>
        </p:nvSpPr>
        <p:spPr>
          <a:xfrm>
            <a:off x="9298265" y="2105606"/>
            <a:ext cx="359898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b="1" dirty="0">
                <a:solidFill>
                  <a:srgbClr val="38046B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Франшиза 425 000 ₽</a:t>
            </a:r>
          </a:p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Швейцария, США</a:t>
            </a:r>
            <a:endParaRPr lang="ru-RU" sz="14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INTOUCH…">
            <a:extLst>
              <a:ext uri="{FF2B5EF4-FFF2-40B4-BE49-F238E27FC236}">
                <a16:creationId xmlns:a16="http://schemas.microsoft.com/office/drawing/2014/main" id="{85085872-18D8-334A-A635-9A2128B027F5}"/>
              </a:ext>
            </a:extLst>
          </p:cNvPr>
          <p:cNvSpPr/>
          <p:nvPr/>
        </p:nvSpPr>
        <p:spPr>
          <a:xfrm>
            <a:off x="1013369" y="5055608"/>
            <a:ext cx="3152299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b="1" dirty="0">
                <a:solidFill>
                  <a:srgbClr val="380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логистических или операционных ограничениях</a:t>
            </a:r>
          </a:p>
        </p:txBody>
      </p:sp>
      <p:sp>
        <p:nvSpPr>
          <p:cNvPr id="40" name="INTOUCH…">
            <a:extLst>
              <a:ext uri="{FF2B5EF4-FFF2-40B4-BE49-F238E27FC236}">
                <a16:creationId xmlns:a16="http://schemas.microsoft.com/office/drawing/2014/main" id="{AAAD2E5E-C758-1646-808A-07B3E8E01549}"/>
              </a:ext>
            </a:extLst>
          </p:cNvPr>
          <p:cNvSpPr/>
          <p:nvPr/>
        </p:nvSpPr>
        <p:spPr>
          <a:xfrm>
            <a:off x="1020655" y="3855782"/>
            <a:ext cx="247510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lvl="1" defTabSz="457200">
              <a:defRPr sz="2000" b="0">
                <a:solidFill>
                  <a:srgbClr val="515151"/>
                </a:solidFill>
                <a:latin typeface="Gerbera"/>
                <a:ea typeface="Gerbera"/>
                <a:cs typeface="Gerbera"/>
                <a:sym typeface="Gerbera"/>
              </a:defRPr>
            </a:pP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Без франшизы</a:t>
            </a:r>
            <a:b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Gerbera"/>
                <a:cs typeface="Arial" panose="020B0604020202020204" pitchFamily="34" charset="0"/>
                <a:sym typeface="Gerbera"/>
              </a:rPr>
              <a:t>Испания, Израиль, Южная Корея, Турция, Чехия, Хорватия, Тайвань, Малайзия, Беларусь</a:t>
            </a:r>
            <a:endParaRPr lang="en-US" sz="1400" dirty="0">
              <a:solidFill>
                <a:srgbClr val="3E0071"/>
              </a:solidFill>
              <a:latin typeface="Arial" panose="020B0604020202020204" pitchFamily="34" charset="0"/>
              <a:ea typeface="Gerbera"/>
              <a:cs typeface="Arial" panose="020B0604020202020204" pitchFamily="34" charset="0"/>
            </a:endParaRPr>
          </a:p>
        </p:txBody>
      </p:sp>
      <p:sp>
        <p:nvSpPr>
          <p:cNvPr id="7" name="Дуга 6"/>
          <p:cNvSpPr/>
          <p:nvPr/>
        </p:nvSpPr>
        <p:spPr>
          <a:xfrm rot="10002465">
            <a:off x="-2112489" y="-38962"/>
            <a:ext cx="15733305" cy="2973603"/>
          </a:xfrm>
          <a:prstGeom prst="arc">
            <a:avLst>
              <a:gd name="adj1" fmla="val 11339456"/>
              <a:gd name="adj2" fmla="val 21017819"/>
            </a:avLst>
          </a:prstGeom>
          <a:ln w="57150" cap="rnd">
            <a:solidFill>
              <a:srgbClr val="38036B"/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1385925" y="3626628"/>
            <a:ext cx="162287" cy="166777"/>
          </a:xfrm>
          <a:prstGeom prst="flowChartConnector">
            <a:avLst/>
          </a:prstGeom>
          <a:solidFill>
            <a:srgbClr val="38036B"/>
          </a:solidFill>
          <a:ln>
            <a:solidFill>
              <a:srgbClr val="3803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3234" y="3225958"/>
            <a:ext cx="142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046B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Уровень 1</a:t>
            </a:r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43087" y="1489101"/>
            <a:ext cx="1344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8046B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Уровень 3</a:t>
            </a:r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73180" y="2553295"/>
            <a:ext cx="1344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8046B"/>
                </a:solidFill>
                <a:latin typeface="Arial" panose="020B0604020202020204" pitchFamily="34" charset="0"/>
                <a:cs typeface="Arial" panose="020B0604020202020204" pitchFamily="34" charset="0"/>
                <a:sym typeface="Gerbera"/>
              </a:rPr>
              <a:t>Уровень 2</a:t>
            </a:r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6DACF5-9EC6-4465-B1F5-06C874E7F770}"/>
              </a:ext>
            </a:extLst>
          </p:cNvPr>
          <p:cNvSpPr/>
          <p:nvPr/>
        </p:nvSpPr>
        <p:spPr>
          <a:xfrm>
            <a:off x="4953008" y="4679438"/>
            <a:ext cx="6298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Франшиза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застрахованного лица в оплате расходов по страховому случаю. Если выбрана страна с франшизой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безусловная франшиза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оплачивается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однократно.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Страна может меняться по усмотрению застрахованного в течение периода лечения в рамках выбранного уровня.</a:t>
            </a:r>
          </a:p>
        </p:txBody>
      </p:sp>
      <p:sp>
        <p:nvSpPr>
          <p:cNvPr id="5" name="Блок-схема: узел 8">
            <a:extLst>
              <a:ext uri="{FF2B5EF4-FFF2-40B4-BE49-F238E27FC236}">
                <a16:creationId xmlns:a16="http://schemas.microsoft.com/office/drawing/2014/main" id="{EFADFE91-033A-F69B-051A-A881924B7E03}"/>
              </a:ext>
            </a:extLst>
          </p:cNvPr>
          <p:cNvSpPr/>
          <p:nvPr/>
        </p:nvSpPr>
        <p:spPr>
          <a:xfrm>
            <a:off x="5324121" y="2964639"/>
            <a:ext cx="162287" cy="166777"/>
          </a:xfrm>
          <a:prstGeom prst="flowChartConnector">
            <a:avLst/>
          </a:prstGeom>
          <a:solidFill>
            <a:srgbClr val="38036B"/>
          </a:solidFill>
          <a:ln>
            <a:solidFill>
              <a:srgbClr val="3803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8">
            <a:extLst>
              <a:ext uri="{FF2B5EF4-FFF2-40B4-BE49-F238E27FC236}">
                <a16:creationId xmlns:a16="http://schemas.microsoft.com/office/drawing/2014/main" id="{47935AA1-CDB8-BA7E-926C-F520B923254A}"/>
              </a:ext>
            </a:extLst>
          </p:cNvPr>
          <p:cNvSpPr/>
          <p:nvPr/>
        </p:nvSpPr>
        <p:spPr>
          <a:xfrm>
            <a:off x="9298265" y="1865359"/>
            <a:ext cx="162287" cy="166777"/>
          </a:xfrm>
          <a:prstGeom prst="flowChartConnector">
            <a:avLst/>
          </a:prstGeom>
          <a:solidFill>
            <a:srgbClr val="38036B"/>
          </a:solidFill>
          <a:ln>
            <a:solidFill>
              <a:srgbClr val="3803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12344248" cy="11285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для лечения </a:t>
            </a:r>
            <a:b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условия оплаты франшизы</a:t>
            </a:r>
          </a:p>
        </p:txBody>
      </p:sp>
    </p:spTree>
    <p:extLst>
      <p:ext uri="{BB962C8B-B14F-4D97-AF65-F5344CB8AC3E}">
        <p14:creationId xmlns:p14="http://schemas.microsoft.com/office/powerpoint/2010/main" val="103738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2BB8C6D-0AB6-C3C5-8B5A-645E7488B61E}"/>
              </a:ext>
            </a:extLst>
          </p:cNvPr>
          <p:cNvSpPr/>
          <p:nvPr/>
        </p:nvSpPr>
        <p:spPr>
          <a:xfrm>
            <a:off x="330695" y="4278449"/>
            <a:ext cx="3753293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578BD080-B722-C5F4-CFC8-9E7EDFB47DFE}"/>
              </a:ext>
            </a:extLst>
          </p:cNvPr>
          <p:cNvSpPr/>
          <p:nvPr/>
        </p:nvSpPr>
        <p:spPr>
          <a:xfrm>
            <a:off x="330696" y="5137451"/>
            <a:ext cx="3753292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BB37AA2-8C27-D1AA-3256-AE90B8B2221A}"/>
              </a:ext>
            </a:extLst>
          </p:cNvPr>
          <p:cNvSpPr/>
          <p:nvPr/>
        </p:nvSpPr>
        <p:spPr>
          <a:xfrm>
            <a:off x="8106193" y="4264262"/>
            <a:ext cx="3753293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727051E-341C-6F5C-012A-C209B744BED2}"/>
              </a:ext>
            </a:extLst>
          </p:cNvPr>
          <p:cNvSpPr/>
          <p:nvPr/>
        </p:nvSpPr>
        <p:spPr>
          <a:xfrm>
            <a:off x="8108383" y="5141072"/>
            <a:ext cx="3753293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3D3E35E-51E4-01DB-B86C-1F803CC3FF2C}"/>
              </a:ext>
            </a:extLst>
          </p:cNvPr>
          <p:cNvSpPr/>
          <p:nvPr/>
        </p:nvSpPr>
        <p:spPr>
          <a:xfrm>
            <a:off x="4207125" y="4278448"/>
            <a:ext cx="3771355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9CA2E05-0904-4004-2F1F-64EBF04B8493}"/>
              </a:ext>
            </a:extLst>
          </p:cNvPr>
          <p:cNvSpPr/>
          <p:nvPr/>
        </p:nvSpPr>
        <p:spPr>
          <a:xfrm>
            <a:off x="4197861" y="5155258"/>
            <a:ext cx="3776286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CE94DD7-EF59-DC09-5325-37309ABE28A6}"/>
              </a:ext>
            </a:extLst>
          </p:cNvPr>
          <p:cNvSpPr/>
          <p:nvPr/>
        </p:nvSpPr>
        <p:spPr>
          <a:xfrm>
            <a:off x="320085" y="1987407"/>
            <a:ext cx="3753293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CEE9EB2-AD73-343C-6A96-9F8358FA9822}"/>
              </a:ext>
            </a:extLst>
          </p:cNvPr>
          <p:cNvSpPr/>
          <p:nvPr/>
        </p:nvSpPr>
        <p:spPr>
          <a:xfrm>
            <a:off x="320086" y="2864217"/>
            <a:ext cx="3753292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5501435-DD98-33AF-6F3F-959BEBDF8854}"/>
              </a:ext>
            </a:extLst>
          </p:cNvPr>
          <p:cNvSpPr/>
          <p:nvPr/>
        </p:nvSpPr>
        <p:spPr>
          <a:xfrm>
            <a:off x="8110426" y="1973220"/>
            <a:ext cx="3753293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2CFF10B-0577-31D6-FAF3-215C97E7CF68}"/>
              </a:ext>
            </a:extLst>
          </p:cNvPr>
          <p:cNvSpPr/>
          <p:nvPr/>
        </p:nvSpPr>
        <p:spPr>
          <a:xfrm>
            <a:off x="8110426" y="2860190"/>
            <a:ext cx="3753293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7664A4B-4899-8BD9-B9F9-FEAA9649AC21}"/>
              </a:ext>
            </a:extLst>
          </p:cNvPr>
          <p:cNvSpPr/>
          <p:nvPr/>
        </p:nvSpPr>
        <p:spPr>
          <a:xfrm>
            <a:off x="4202244" y="1987406"/>
            <a:ext cx="3771355" cy="2209994"/>
          </a:xfrm>
          <a:prstGeom prst="roundRect">
            <a:avLst>
              <a:gd name="adj" fmla="val 640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1540271-8CD9-5C29-D588-7F02461559DD}"/>
              </a:ext>
            </a:extLst>
          </p:cNvPr>
          <p:cNvSpPr/>
          <p:nvPr/>
        </p:nvSpPr>
        <p:spPr>
          <a:xfrm>
            <a:off x="4200126" y="2864216"/>
            <a:ext cx="3776286" cy="1347370"/>
          </a:xfrm>
          <a:prstGeom prst="roundRect">
            <a:avLst>
              <a:gd name="adj" fmla="val 899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D34A3B-134E-0246-A185-58A14D09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7653" y="2129252"/>
            <a:ext cx="567690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DEA44-3789-70CF-FF46-5C1C0D7BACF9}"/>
              </a:ext>
            </a:extLst>
          </p:cNvPr>
          <p:cNvSpPr txBox="1"/>
          <p:nvPr/>
        </p:nvSpPr>
        <p:spPr>
          <a:xfrm>
            <a:off x="534273" y="3062576"/>
            <a:ext cx="337036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Верификация диагноза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подбор профильного врача и клиники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динамическое наблюдение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78E4DC-39E2-7267-CECD-6CD7EE83B678}"/>
              </a:ext>
            </a:extLst>
          </p:cNvPr>
          <p:cNvSpPr txBox="1"/>
          <p:nvPr/>
        </p:nvSpPr>
        <p:spPr>
          <a:xfrm>
            <a:off x="4310116" y="3063040"/>
            <a:ext cx="3495596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лечения и индивидуальное сопровождение врачом-куратором, психологическая поддержка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66B9B7-F9C9-7290-10E2-7593B8A7BB99}"/>
              </a:ext>
            </a:extLst>
          </p:cNvPr>
          <p:cNvSpPr txBox="1"/>
          <p:nvPr/>
        </p:nvSpPr>
        <p:spPr>
          <a:xfrm>
            <a:off x="8318496" y="3081626"/>
            <a:ext cx="233152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ts val="2600"/>
              </a:lnSpc>
              <a:defRPr sz="240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оплата лечения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A3712-0030-619A-C29D-BE5FAAAFDE47}"/>
              </a:ext>
            </a:extLst>
          </p:cNvPr>
          <p:cNvSpPr txBox="1"/>
          <p:nvPr/>
        </p:nvSpPr>
        <p:spPr>
          <a:xfrm>
            <a:off x="491637" y="5272904"/>
            <a:ext cx="2944582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трансфера и проживания за рубежом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также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 медицинского переводчика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8056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16061-27CE-6461-7E51-17111FCD15A3}"/>
              </a:ext>
            </a:extLst>
          </p:cNvPr>
          <p:cNvSpPr txBox="1"/>
          <p:nvPr/>
        </p:nvSpPr>
        <p:spPr>
          <a:xfrm>
            <a:off x="4335529" y="5274021"/>
            <a:ext cx="311992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Передовые методы лечения, новейшие технологии, международные протоколы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BE287-798E-7CBA-17EB-A916A62D17AD}"/>
              </a:ext>
            </a:extLst>
          </p:cNvPr>
          <p:cNvSpPr txBox="1"/>
          <p:nvPr/>
        </p:nvSpPr>
        <p:spPr>
          <a:xfrm>
            <a:off x="8256932" y="5343302"/>
            <a:ext cx="345754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ts val="2600"/>
              </a:lnSpc>
              <a:defRPr sz="240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000"/>
              </a:lnSpc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Страховая сумма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170 000 000 </a:t>
            </a:r>
            <a:r>
              <a:rPr lang="ru-RU" sz="1800" dirty="0"/>
              <a:t>₽ в зависимости от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8056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00269B3-226E-204A-90FB-3AE7D281E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57518" y="2129252"/>
            <a:ext cx="567690" cy="5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375779-03FD-924D-B54A-E8739A29E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2987" y="2129252"/>
            <a:ext cx="567690" cy="54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1" y="585009"/>
            <a:ext cx="11428535" cy="11285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  <a:defRPr/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оказание помощи в соответствии с международными протоколами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D34A3B-134E-0246-A185-58A14D09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7653" y="4443602"/>
            <a:ext cx="567690" cy="54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00269B3-226E-204A-90FB-3AE7D281E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89268" y="4443602"/>
            <a:ext cx="567690" cy="5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6375779-03FD-924D-B54A-E8739A29E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2987" y="4443602"/>
            <a:ext cx="56769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4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5727282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входит в программу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8660" y="1386489"/>
            <a:ext cx="2825196" cy="5036211"/>
            <a:chOff x="407844" y="1491589"/>
            <a:chExt cx="2825196" cy="50362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343" y="1491589"/>
              <a:ext cx="2824697" cy="5036211"/>
            </a:xfrm>
            <a:prstGeom prst="rect">
              <a:avLst/>
            </a:prstGeom>
          </p:spPr>
        </p:pic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F6802678-E9C3-B4A5-0139-F6A7D6A991C9}"/>
                </a:ext>
              </a:extLst>
            </p:cNvPr>
            <p:cNvSpPr/>
            <p:nvPr/>
          </p:nvSpPr>
          <p:spPr>
            <a:xfrm>
              <a:off x="407844" y="1493183"/>
              <a:ext cx="2825049" cy="895827"/>
            </a:xfrm>
            <a:prstGeom prst="roundRect">
              <a:avLst>
                <a:gd name="adj" fmla="val 10440"/>
              </a:avLst>
            </a:prstGeom>
            <a:solidFill>
              <a:srgbClr val="38056C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02491" y="1386489"/>
            <a:ext cx="2825196" cy="5036211"/>
            <a:chOff x="407844" y="1491589"/>
            <a:chExt cx="2825196" cy="503621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343" y="1491589"/>
              <a:ext cx="2824697" cy="5036211"/>
            </a:xfrm>
            <a:prstGeom prst="rect">
              <a:avLst/>
            </a:prstGeom>
          </p:spPr>
        </p:pic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F6802678-E9C3-B4A5-0139-F6A7D6A991C9}"/>
                </a:ext>
              </a:extLst>
            </p:cNvPr>
            <p:cNvSpPr/>
            <p:nvPr/>
          </p:nvSpPr>
          <p:spPr>
            <a:xfrm>
              <a:off x="407844" y="1493183"/>
              <a:ext cx="2825049" cy="895827"/>
            </a:xfrm>
            <a:prstGeom prst="roundRect">
              <a:avLst>
                <a:gd name="adj" fmla="val 10440"/>
              </a:avLst>
            </a:prstGeom>
            <a:solidFill>
              <a:srgbClr val="38056C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192974" y="1386489"/>
            <a:ext cx="2825196" cy="5036211"/>
            <a:chOff x="407844" y="1491589"/>
            <a:chExt cx="2825196" cy="503621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343" y="1491589"/>
              <a:ext cx="2824697" cy="5036211"/>
            </a:xfrm>
            <a:prstGeom prst="rect">
              <a:avLst/>
            </a:prstGeom>
          </p:spPr>
        </p:pic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F6802678-E9C3-B4A5-0139-F6A7D6A991C9}"/>
                </a:ext>
              </a:extLst>
            </p:cNvPr>
            <p:cNvSpPr/>
            <p:nvPr/>
          </p:nvSpPr>
          <p:spPr>
            <a:xfrm>
              <a:off x="407844" y="1493183"/>
              <a:ext cx="2825049" cy="895827"/>
            </a:xfrm>
            <a:prstGeom prst="roundRect">
              <a:avLst>
                <a:gd name="adj" fmla="val 10440"/>
              </a:avLst>
            </a:prstGeom>
            <a:solidFill>
              <a:srgbClr val="38056C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177620" y="1386489"/>
            <a:ext cx="2825196" cy="5036211"/>
            <a:chOff x="407844" y="1491589"/>
            <a:chExt cx="2825196" cy="503621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343" y="1491589"/>
              <a:ext cx="2824697" cy="5036211"/>
            </a:xfrm>
            <a:prstGeom prst="rect">
              <a:avLst/>
            </a:prstGeom>
          </p:spPr>
        </p:pic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F6802678-E9C3-B4A5-0139-F6A7D6A991C9}"/>
                </a:ext>
              </a:extLst>
            </p:cNvPr>
            <p:cNvSpPr/>
            <p:nvPr/>
          </p:nvSpPr>
          <p:spPr>
            <a:xfrm>
              <a:off x="407844" y="1493183"/>
              <a:ext cx="2825049" cy="895827"/>
            </a:xfrm>
            <a:prstGeom prst="roundRect">
              <a:avLst>
                <a:gd name="adj" fmla="val 10440"/>
              </a:avLst>
            </a:prstGeom>
            <a:solidFill>
              <a:srgbClr val="38056C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 1">
            <a:extLst>
              <a:ext uri="{FF2B5EF4-FFF2-40B4-BE49-F238E27FC236}">
                <a16:creationId xmlns:a16="http://schemas.microsoft.com/office/drawing/2014/main" id="{1A0AA363-2017-9640-A6EC-8F4E10CCB57E}"/>
              </a:ext>
            </a:extLst>
          </p:cNvPr>
          <p:cNvSpPr/>
          <p:nvPr/>
        </p:nvSpPr>
        <p:spPr>
          <a:xfrm>
            <a:off x="691037" y="1551532"/>
            <a:ext cx="1835999" cy="4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 defTabSz="609630">
              <a:lnSpc>
                <a:spcPts val="1800"/>
              </a:lnSpc>
              <a:defRPr/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Амбулаторная </a:t>
            </a:r>
            <a:b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помощь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FB72A3F-4C54-5BE7-1EB0-0FDFB4146BFF}"/>
              </a:ext>
            </a:extLst>
          </p:cNvPr>
          <p:cNvSpPr/>
          <p:nvPr/>
        </p:nvSpPr>
        <p:spPr>
          <a:xfrm>
            <a:off x="3494394" y="1543068"/>
            <a:ext cx="2284111" cy="4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 defTabSz="609630">
              <a:lnSpc>
                <a:spcPts val="1800"/>
              </a:lnSpc>
              <a:defRPr/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Плановая </a:t>
            </a:r>
            <a:b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стационарная помощь </a:t>
            </a: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B102F551-F1FD-646F-4D44-F04718036EE3}"/>
              </a:ext>
            </a:extLst>
          </p:cNvPr>
          <p:cNvSpPr/>
          <p:nvPr/>
        </p:nvSpPr>
        <p:spPr>
          <a:xfrm>
            <a:off x="6257799" y="1547544"/>
            <a:ext cx="2719875" cy="421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 defTabSz="609630">
              <a:lnSpc>
                <a:spcPts val="1800"/>
              </a:lnSpc>
              <a:defRPr/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Лекарственные препараты </a:t>
            </a:r>
            <a:b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и расходные материалы</a:t>
            </a: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C9468D82-FF44-5400-5624-8AF9E687C46F}"/>
              </a:ext>
            </a:extLst>
          </p:cNvPr>
          <p:cNvSpPr/>
          <p:nvPr/>
        </p:nvSpPr>
        <p:spPr>
          <a:xfrm>
            <a:off x="9615884" y="1560810"/>
            <a:ext cx="1835999" cy="248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 defTabSz="609630">
              <a:lnSpc>
                <a:spcPts val="1800"/>
              </a:lnSpc>
              <a:defRPr/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Другие услуги</a:t>
            </a:r>
          </a:p>
        </p:txBody>
      </p:sp>
      <p:sp>
        <p:nvSpPr>
          <p:cNvPr id="25" name="Text 5"/>
          <p:cNvSpPr/>
          <p:nvPr/>
        </p:nvSpPr>
        <p:spPr>
          <a:xfrm>
            <a:off x="651719" y="2413406"/>
            <a:ext cx="2439963" cy="1393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очная верификация диагноза перед началом лечения</a:t>
            </a:r>
          </a:p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осмотры и консультации врачей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диагностические лабораторные и инструментальные исследования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консервативное лечение,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 том числе </a:t>
            </a:r>
            <a:r>
              <a:rPr lang="ru-RU" sz="1400" dirty="0" err="1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химио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-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и лучевая терапия</a:t>
            </a:r>
          </a:p>
          <a:p>
            <a:pPr marR="0" lvl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E0071"/>
              </a:solidFill>
              <a:effectLst/>
              <a:uLnTx/>
              <a:uFillTx/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 6"/>
          <p:cNvSpPr/>
          <p:nvPr/>
        </p:nvSpPr>
        <p:spPr>
          <a:xfrm>
            <a:off x="6640352" y="2412442"/>
            <a:ext cx="2377672" cy="79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оригинальные лекарственные препараты 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протезы молочной железы в случае реконструктивной хирургии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замена клапанов сердца</a:t>
            </a:r>
          </a:p>
        </p:txBody>
      </p:sp>
      <p:sp>
        <p:nvSpPr>
          <p:cNvPr id="27" name="Text 7"/>
          <p:cNvSpPr/>
          <p:nvPr/>
        </p:nvSpPr>
        <p:spPr>
          <a:xfrm>
            <a:off x="9616172" y="2412442"/>
            <a:ext cx="2332831" cy="172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Динамическое наблюдение</a:t>
            </a:r>
          </a:p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второе медицинское мнение, медицинский консьерж-сервис, психологическая поддержка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оплата расходов по транспортировке и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проживанию при лечении за рубежом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услуги переводчика во время лечения за рубежом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репатриация в случае смерти</a:t>
            </a:r>
          </a:p>
        </p:txBody>
      </p:sp>
      <p:sp>
        <p:nvSpPr>
          <p:cNvPr id="28" name="Text 8"/>
          <p:cNvSpPr/>
          <p:nvPr/>
        </p:nvSpPr>
        <p:spPr>
          <a:xfrm>
            <a:off x="3641150" y="2407364"/>
            <a:ext cx="2445322" cy="151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диагностические исследования</a:t>
            </a:r>
          </a:p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хирургическое и консервативное лечение</a:t>
            </a:r>
          </a:p>
          <a:p>
            <a:pPr marL="190510" lvl="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реконструктивная хирургия</a:t>
            </a:r>
          </a:p>
          <a:p>
            <a:pPr marL="190510" indent="-190510" defTabSz="60963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пребывание в блоке интенсивной терапии, реанимационные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99553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72719" y="3788964"/>
            <a:ext cx="2209419" cy="5980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29656" y="3789744"/>
            <a:ext cx="2209419" cy="59731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51631" y="2480801"/>
            <a:ext cx="2209419" cy="59809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70681" y="4403939"/>
            <a:ext cx="3670428" cy="189101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00791" y="4403939"/>
            <a:ext cx="3670428" cy="189101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40571" y="4403939"/>
            <a:ext cx="3670428" cy="189101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991343" y="3073154"/>
            <a:ext cx="6035005" cy="719014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20766" y="4641587"/>
            <a:ext cx="1001274" cy="254001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394625" y="3754067"/>
            <a:ext cx="76200" cy="762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197905" y="4365839"/>
            <a:ext cx="76200" cy="762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937687" y="4365839"/>
            <a:ext cx="76200" cy="762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739416" y="3754067"/>
            <a:ext cx="76200" cy="762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6330950" y="2480801"/>
            <a:ext cx="2209419" cy="597319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4690654" y="4584056"/>
            <a:ext cx="1197129" cy="368301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6299200" y="3037596"/>
            <a:ext cx="76200" cy="762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6067007" y="4365839"/>
            <a:ext cx="76200" cy="76200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6067007" y="3754069"/>
            <a:ext cx="76200" cy="76200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5816600" y="3037596"/>
            <a:ext cx="76200" cy="7620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6096000" y="3787669"/>
            <a:ext cx="12700" cy="629920"/>
          </a:xfrm>
          <a:prstGeom prst="rect">
            <a:avLst/>
          </a:prstGeom>
        </p:spPr>
      </p:pic>
      <p:sp>
        <p:nvSpPr>
          <p:cNvPr id="30" name="Text 0"/>
          <p:cNvSpPr/>
          <p:nvPr/>
        </p:nvSpPr>
        <p:spPr>
          <a:xfrm>
            <a:off x="3251200" y="3306931"/>
            <a:ext cx="551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630">
              <a:lnSpc>
                <a:spcPts val="2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Ренессанс — группа технологичных компаний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2"/>
          <p:cNvSpPr/>
          <p:nvPr/>
        </p:nvSpPr>
        <p:spPr>
          <a:xfrm>
            <a:off x="820766" y="5134106"/>
            <a:ext cx="2870263" cy="920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Medtech-сервис 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по управлению здоровьем, с собственной командой врачей, современными клиниками и технологичной платформой телемедицины.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5"/>
          <p:cNvSpPr/>
          <p:nvPr/>
        </p:nvSpPr>
        <p:spPr>
          <a:xfrm>
            <a:off x="8560544" y="5134106"/>
            <a:ext cx="301548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Доверительное управление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средствами страховых</a:t>
            </a:r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компаний и пенсионных фондов.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0"/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476991" y="977455"/>
            <a:ext cx="4686300" cy="1458344"/>
          </a:xfrm>
          <a:prstGeom prst="rect">
            <a:avLst/>
          </a:prstGeom>
        </p:spPr>
      </p:pic>
      <p:pic>
        <p:nvPicPr>
          <p:cNvPr id="45" name="Image 0">
            <a:extLst>
              <a:ext uri="{FF2B5EF4-FFF2-40B4-BE49-F238E27FC236}">
                <a16:creationId xmlns:a16="http://schemas.microsoft.com/office/drawing/2014/main" id="{5DC7EA35-0A27-35D4-A7D0-B3F588212423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7028707" y="977455"/>
            <a:ext cx="4686300" cy="1458344"/>
          </a:xfrm>
          <a:prstGeom prst="rect">
            <a:avLst/>
          </a:prstGeom>
        </p:spPr>
      </p:pic>
      <p:pic>
        <p:nvPicPr>
          <p:cNvPr id="46" name="Image 25" descr="preencoded.png"/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8410317" y="2394828"/>
            <a:ext cx="76200" cy="76200"/>
          </a:xfrm>
          <a:prstGeom prst="rect">
            <a:avLst/>
          </a:prstGeom>
        </p:spPr>
      </p:pic>
      <p:pic>
        <p:nvPicPr>
          <p:cNvPr id="47" name="Image 26" descr="preencoded.png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3532727" y="2394828"/>
            <a:ext cx="76200" cy="76200"/>
          </a:xfrm>
          <a:prstGeom prst="rect">
            <a:avLst/>
          </a:prstGeom>
        </p:spPr>
      </p:pic>
      <p:pic>
        <p:nvPicPr>
          <p:cNvPr id="48" name="Image 5" descr="preencoded.png"/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842131" y="1172780"/>
            <a:ext cx="1270000" cy="340122"/>
          </a:xfrm>
          <a:prstGeom prst="rect">
            <a:avLst/>
          </a:prstGeom>
        </p:spPr>
      </p:pic>
      <p:sp>
        <p:nvSpPr>
          <p:cNvPr id="49" name="Text 1"/>
          <p:cNvSpPr/>
          <p:nvPr/>
        </p:nvSpPr>
        <p:spPr>
          <a:xfrm>
            <a:off x="828691" y="1632607"/>
            <a:ext cx="4191747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Динамично развивающаяся 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универсальная </a:t>
            </a: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страховая
компания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. Входит в </a:t>
            </a: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топ-10 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страховщиков России. Акции компании торгуются на бирже под маркером RENI.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3"/>
          <p:cNvSpPr/>
          <p:nvPr/>
        </p:nvSpPr>
        <p:spPr>
          <a:xfrm>
            <a:off x="7429215" y="1632607"/>
            <a:ext cx="4191747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Независимый игрок*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№1 на рынке страхования жизни. Входит в </a:t>
            </a: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топ-5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 страховщиков жизни в России.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8"/>
          <p:cNvSpPr/>
          <p:nvPr/>
        </p:nvSpPr>
        <p:spPr>
          <a:xfrm>
            <a:off x="7429215" y="2090667"/>
            <a:ext cx="3987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en-US" sz="800" dirty="0">
                <a:solidFill>
                  <a:srgbClr val="38056C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* Рэнкинг среди страховых компаний, не аффилированных с банковскими группами</a:t>
            </a:r>
            <a:endParaRPr 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 5">
            <a:extLst>
              <a:ext uri="{FF2B5EF4-FFF2-40B4-BE49-F238E27FC236}">
                <a16:creationId xmlns:a16="http://schemas.microsoft.com/office/drawing/2014/main" id="{62A68905-E738-4241-8CDA-8EE86CC0A751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7429215" y="1184836"/>
            <a:ext cx="1270000" cy="316009"/>
          </a:xfrm>
          <a:prstGeom prst="rect">
            <a:avLst/>
          </a:prstGeom>
        </p:spPr>
      </p:pic>
      <p:pic>
        <p:nvPicPr>
          <p:cNvPr id="53" name="Image 8"/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>
            <a:off x="8540369" y="4584056"/>
            <a:ext cx="1196271" cy="369062"/>
          </a:xfrm>
          <a:prstGeom prst="rect">
            <a:avLst/>
          </a:prstGeom>
        </p:spPr>
      </p:pic>
      <p:sp>
        <p:nvSpPr>
          <p:cNvPr id="54" name="Text 9"/>
          <p:cNvSpPr/>
          <p:nvPr/>
        </p:nvSpPr>
        <p:spPr>
          <a:xfrm>
            <a:off x="4689532" y="4998834"/>
            <a:ext cx="3219336" cy="920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ts val="1440"/>
              </a:lnSpc>
              <a:defRPr/>
            </a:pPr>
            <a:r>
              <a:rPr lang="en-US" sz="1200" b="1" dirty="0">
                <a:solidFill>
                  <a:srgbClr val="38056C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Платформа ментальной поддержки,</a:t>
            </a:r>
            <a:r>
              <a:rPr lang="en-US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</a:p>
          <a:p>
            <a:pPr defTabSz="609630">
              <a:lnSpc>
                <a:spcPts val="1440"/>
              </a:lnSpc>
              <a:defRPr/>
            </a:pPr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где объединена диагностика, методы самопомощи и сессии со специалистами. Просебя - это системный подход к управлению ментальным здоровьем команды.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94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1887617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05288" y="1760329"/>
            <a:ext cx="7651750" cy="121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1313" y="3481063"/>
            <a:ext cx="7651750" cy="1219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05288" y="5551179"/>
            <a:ext cx="7651750" cy="1219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205288" y="10240298"/>
            <a:ext cx="7651750" cy="1219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05288" y="5158575"/>
            <a:ext cx="7651750" cy="1219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05288" y="4771532"/>
            <a:ext cx="7651750" cy="12192"/>
          </a:xfrm>
          <a:prstGeom prst="rect">
            <a:avLst/>
          </a:prstGeom>
        </p:spPr>
      </p:pic>
      <p:sp>
        <p:nvSpPr>
          <p:cNvPr id="17" name="Text 1"/>
          <p:cNvSpPr/>
          <p:nvPr/>
        </p:nvSpPr>
        <p:spPr>
          <a:xfrm>
            <a:off x="4166586" y="3582090"/>
            <a:ext cx="1778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Возраст застрахованных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2"/>
          <p:cNvSpPr/>
          <p:nvPr/>
        </p:nvSpPr>
        <p:spPr>
          <a:xfrm>
            <a:off x="8594095" y="3577302"/>
            <a:ext cx="2369809" cy="15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от 0 до 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4 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лет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включительно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3"/>
          <p:cNvSpPr/>
          <p:nvPr/>
        </p:nvSpPr>
        <p:spPr>
          <a:xfrm>
            <a:off x="4192588" y="4873162"/>
            <a:ext cx="749300" cy="1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Франшиза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4"/>
          <p:cNvSpPr/>
          <p:nvPr/>
        </p:nvSpPr>
        <p:spPr>
          <a:xfrm>
            <a:off x="8601256" y="4872825"/>
            <a:ext cx="1608002" cy="61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ДА, для Зарубежья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5"/>
          <p:cNvSpPr/>
          <p:nvPr/>
        </p:nvSpPr>
        <p:spPr>
          <a:xfrm>
            <a:off x="4192588" y="5657102"/>
            <a:ext cx="2201105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Минимальная численность коллектива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6"/>
          <p:cNvSpPr/>
          <p:nvPr/>
        </p:nvSpPr>
        <p:spPr>
          <a:xfrm>
            <a:off x="8587933" y="5658430"/>
            <a:ext cx="1032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т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 1 человека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9"/>
          <p:cNvSpPr/>
          <p:nvPr/>
        </p:nvSpPr>
        <p:spPr>
          <a:xfrm>
            <a:off x="4192588" y="5258781"/>
            <a:ext cx="1746250" cy="1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Срок действия договора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10"/>
          <p:cNvSpPr/>
          <p:nvPr/>
        </p:nvSpPr>
        <p:spPr>
          <a:xfrm>
            <a:off x="8594588" y="5257653"/>
            <a:ext cx="2835412" cy="230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1 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с возможностью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пролонгации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11"/>
          <p:cNvSpPr/>
          <p:nvPr/>
        </p:nvSpPr>
        <p:spPr>
          <a:xfrm>
            <a:off x="4192588" y="1853933"/>
            <a:ext cx="1484312" cy="297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Страховая сумма на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застрахованного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12"/>
          <p:cNvSpPr/>
          <p:nvPr/>
        </p:nvSpPr>
        <p:spPr>
          <a:xfrm>
            <a:off x="8592863" y="1942953"/>
            <a:ext cx="1770337" cy="157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РФ в год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13"/>
          <p:cNvSpPr/>
          <p:nvPr/>
        </p:nvSpPr>
        <p:spPr>
          <a:xfrm>
            <a:off x="7112543" y="1938992"/>
            <a:ext cx="1080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6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000 000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14"/>
          <p:cNvSpPr/>
          <p:nvPr/>
        </p:nvSpPr>
        <p:spPr>
          <a:xfrm>
            <a:off x="8592862" y="2339037"/>
            <a:ext cx="2064977" cy="256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РФ в год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16"/>
          <p:cNvSpPr/>
          <p:nvPr/>
        </p:nvSpPr>
        <p:spPr>
          <a:xfrm>
            <a:off x="4192589" y="763637"/>
            <a:ext cx="1810983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Территория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страхового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покрытия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и риски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 17"/>
          <p:cNvSpPr/>
          <p:nvPr/>
        </p:nvSpPr>
        <p:spPr>
          <a:xfrm>
            <a:off x="8592863" y="751271"/>
            <a:ext cx="3194050" cy="1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Онкология, Кардиохирургия, Нейрохирургия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Трансплантация костного мозга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18"/>
          <p:cNvSpPr/>
          <p:nvPr/>
        </p:nvSpPr>
        <p:spPr>
          <a:xfrm>
            <a:off x="7538244" y="836971"/>
            <a:ext cx="228600" cy="195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РФ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 21"/>
          <p:cNvSpPr/>
          <p:nvPr/>
        </p:nvSpPr>
        <p:spPr>
          <a:xfrm>
            <a:off x="4192588" y="3947168"/>
            <a:ext cx="1984928" cy="39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Период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ожидания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(временная франшиза)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42A5B1E-5ADB-7420-A6E3-0E97FC1CFB3A}"/>
              </a:ext>
            </a:extLst>
          </p:cNvPr>
          <p:cNvSpPr/>
          <p:nvPr/>
        </p:nvSpPr>
        <p:spPr>
          <a:xfrm>
            <a:off x="371475" y="368300"/>
            <a:ext cx="3385102" cy="6121399"/>
          </a:xfrm>
          <a:prstGeom prst="roundRect">
            <a:avLst>
              <a:gd name="adj" fmla="val 3719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 0">
            <a:extLst>
              <a:ext uri="{FF2B5EF4-FFF2-40B4-BE49-F238E27FC236}">
                <a16:creationId xmlns:a16="http://schemas.microsoft.com/office/drawing/2014/main" id="{E4037C37-BCE0-7B41-9C55-A35B28480820}"/>
              </a:ext>
            </a:extLst>
          </p:cNvPr>
          <p:cNvSpPr/>
          <p:nvPr/>
        </p:nvSpPr>
        <p:spPr>
          <a:xfrm>
            <a:off x="580480" y="666749"/>
            <a:ext cx="2997995" cy="1078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79FF3A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Условия страхования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79FF3A"/>
              </a:solidFill>
              <a:effectLst/>
              <a:uLnTx/>
              <a:uFillTx/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79FF3A"/>
              </a:solidFill>
              <a:effectLst/>
              <a:uLnTx/>
              <a:uFillTx/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43" name="Text 17"/>
          <p:cNvSpPr/>
          <p:nvPr/>
        </p:nvSpPr>
        <p:spPr>
          <a:xfrm>
            <a:off x="8592863" y="1129967"/>
            <a:ext cx="3194050" cy="1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Онкология, Кардиохирургия, Нейрохирургия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Трансплантация костного мозга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Трансплантация органов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2284060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 13"/>
          <p:cNvSpPr/>
          <p:nvPr/>
        </p:nvSpPr>
        <p:spPr>
          <a:xfrm>
            <a:off x="7046921" y="2336016"/>
            <a:ext cx="1215472" cy="19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noProof="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15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000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2683708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3044426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 13"/>
          <p:cNvSpPr/>
          <p:nvPr/>
        </p:nvSpPr>
        <p:spPr>
          <a:xfrm>
            <a:off x="7046921" y="2726747"/>
            <a:ext cx="1215472" cy="19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85 0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3085091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 13"/>
          <p:cNvSpPr/>
          <p:nvPr/>
        </p:nvSpPr>
        <p:spPr>
          <a:xfrm>
            <a:off x="7046921" y="3128130"/>
            <a:ext cx="1215472" cy="19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noProof="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170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 12"/>
          <p:cNvSpPr/>
          <p:nvPr/>
        </p:nvSpPr>
        <p:spPr>
          <a:xfrm>
            <a:off x="8581887" y="2658906"/>
            <a:ext cx="3205025" cy="218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Базовая Зарубежье –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год/за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весь период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 14"/>
          <p:cNvSpPr/>
          <p:nvPr/>
        </p:nvSpPr>
        <p:spPr>
          <a:xfrm>
            <a:off x="8592862" y="3073033"/>
            <a:ext cx="3209153" cy="192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Расширенная Зарубежье: в год/за весь период 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5596027" y="2683708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 13"/>
          <p:cNvSpPr/>
          <p:nvPr/>
        </p:nvSpPr>
        <p:spPr>
          <a:xfrm>
            <a:off x="5657948" y="2726747"/>
            <a:ext cx="1215472" cy="19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42 5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5601395" y="3085091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 13"/>
          <p:cNvSpPr/>
          <p:nvPr/>
        </p:nvSpPr>
        <p:spPr>
          <a:xfrm>
            <a:off x="5663316" y="3128130"/>
            <a:ext cx="1215472" cy="19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8</a:t>
            </a:r>
            <a:r>
              <a:rPr lang="ru-RU" sz="1200" noProof="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000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000 руб.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2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1313" y="3835685"/>
            <a:ext cx="7651750" cy="12192"/>
          </a:xfrm>
          <a:prstGeom prst="rect">
            <a:avLst/>
          </a:prstGeom>
        </p:spPr>
      </p:pic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3977724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13"/>
          <p:cNvSpPr/>
          <p:nvPr/>
        </p:nvSpPr>
        <p:spPr>
          <a:xfrm>
            <a:off x="7112543" y="4029099"/>
            <a:ext cx="1080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2,4,6 месяцев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4378515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 13"/>
          <p:cNvSpPr/>
          <p:nvPr/>
        </p:nvSpPr>
        <p:spPr>
          <a:xfrm>
            <a:off x="7112543" y="4429890"/>
            <a:ext cx="1080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180 дней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 12"/>
          <p:cNvSpPr/>
          <p:nvPr/>
        </p:nvSpPr>
        <p:spPr>
          <a:xfrm>
            <a:off x="8601394" y="4038598"/>
            <a:ext cx="2589291" cy="8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Для РФ, в зависимости от риска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 12"/>
          <p:cNvSpPr/>
          <p:nvPr/>
        </p:nvSpPr>
        <p:spPr>
          <a:xfrm>
            <a:off x="8601394" y="4425711"/>
            <a:ext cx="1656381" cy="271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Для Зарубежья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792237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 13"/>
          <p:cNvSpPr/>
          <p:nvPr/>
        </p:nvSpPr>
        <p:spPr>
          <a:xfrm>
            <a:off x="7112543" y="843612"/>
            <a:ext cx="1080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РФ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F97EC2C0-1BF8-09A2-10D7-96AA5FB4F710}"/>
              </a:ext>
            </a:extLst>
          </p:cNvPr>
          <p:cNvSpPr/>
          <p:nvPr/>
        </p:nvSpPr>
        <p:spPr>
          <a:xfrm>
            <a:off x="6985000" y="1264468"/>
            <a:ext cx="1335087" cy="277091"/>
          </a:xfrm>
          <a:prstGeom prst="roundRect">
            <a:avLst>
              <a:gd name="adj" fmla="val 14569"/>
            </a:avLst>
          </a:prstGeom>
          <a:solidFill>
            <a:srgbClr val="38066C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 13"/>
          <p:cNvSpPr/>
          <p:nvPr/>
        </p:nvSpPr>
        <p:spPr>
          <a:xfrm>
            <a:off x="7112543" y="1315843"/>
            <a:ext cx="1080000" cy="161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Зарубежье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4444" y="2028076"/>
            <a:ext cx="2638294" cy="341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>
                <a:solidFill>
                  <a:srgbClr val="79FF3A"/>
                </a:solidFill>
              </a:rPr>
              <a:t>Выжидательный период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BEE8E3E4-FCAA-0DC6-EC6C-AFB869DC3206}"/>
              </a:ext>
            </a:extLst>
          </p:cNvPr>
          <p:cNvCxnSpPr>
            <a:cxnSpLocks/>
          </p:cNvCxnSpPr>
          <p:nvPr/>
        </p:nvCxnSpPr>
        <p:spPr>
          <a:xfrm>
            <a:off x="585029" y="1943743"/>
            <a:ext cx="122691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505939" y="2288235"/>
            <a:ext cx="34424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Период времени, исчисляемый с момента начала срока страхования</a:t>
            </a:r>
            <a:r>
              <a:rPr lang="ru-RU" sz="1400">
                <a:solidFill>
                  <a:srgbClr val="79FF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ru-RU" sz="1400">
                <a:solidFill>
                  <a:srgbClr val="79FF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>
                <a:solidFill>
                  <a:srgbClr val="79FF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течение которого предусмотренные Договором страховые риски не признаются страховыми случаями</a:t>
            </a:r>
            <a:endParaRPr lang="ru-RU" sz="1400" dirty="0">
              <a:solidFill>
                <a:srgbClr val="79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5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0748FE4-4B08-495F-702A-11429AF127A3}"/>
              </a:ext>
            </a:extLst>
          </p:cNvPr>
          <p:cNvSpPr/>
          <p:nvPr/>
        </p:nvSpPr>
        <p:spPr>
          <a:xfrm>
            <a:off x="371475" y="1536988"/>
            <a:ext cx="5673502" cy="4537076"/>
          </a:xfrm>
          <a:prstGeom prst="roundRect">
            <a:avLst>
              <a:gd name="adj" fmla="val 4166"/>
            </a:avLst>
          </a:prstGeom>
          <a:solidFill>
            <a:srgbClr val="380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30B33CD-8238-1E4A-178F-F773EEEB9387}"/>
              </a:ext>
            </a:extLst>
          </p:cNvPr>
          <p:cNvSpPr/>
          <p:nvPr/>
        </p:nvSpPr>
        <p:spPr>
          <a:xfrm>
            <a:off x="6188402" y="1534838"/>
            <a:ext cx="5666132" cy="4537076"/>
          </a:xfrm>
          <a:prstGeom prst="roundRect">
            <a:avLst>
              <a:gd name="adj" fmla="val 4166"/>
            </a:avLst>
          </a:prstGeom>
          <a:solidFill>
            <a:srgbClr val="9A9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9B464D6-98EB-AD38-433C-0E277CD1AFAC}"/>
              </a:ext>
            </a:extLst>
          </p:cNvPr>
          <p:cNvSpPr txBox="1">
            <a:spLocks/>
          </p:cNvSpPr>
          <p:nvPr/>
        </p:nvSpPr>
        <p:spPr>
          <a:xfrm>
            <a:off x="708301" y="1674951"/>
            <a:ext cx="7378079" cy="389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лечения </a:t>
            </a:r>
            <a:b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критических заболеваний за рубежом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DB757EE3-E914-7EC0-8B41-D7345AE85A4A}"/>
              </a:ext>
            </a:extLst>
          </p:cNvPr>
          <p:cNvSpPr txBox="1">
            <a:spLocks/>
          </p:cNvSpPr>
          <p:nvPr/>
        </p:nvSpPr>
        <p:spPr>
          <a:xfrm>
            <a:off x="6521837" y="1674959"/>
            <a:ext cx="3908342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лечения критических заболеваний в РФ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985" y="2368179"/>
            <a:ext cx="296524" cy="282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8667" y="2336905"/>
            <a:ext cx="4248727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рак кожи (кроме меланом)</a:t>
            </a:r>
            <a:endParaRPr lang="ru-RU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283" y="2276981"/>
            <a:ext cx="468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кожи (кроме меланом и кроме рака, проникшего за пределы эпидермиса)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2370934"/>
            <a:ext cx="305315" cy="2904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4114" y="2795946"/>
            <a:ext cx="51289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Злокачественные новообразования на фоне СПИД, лечение в результате ВИЧ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675112" y="2854223"/>
            <a:ext cx="563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Злокачественные новообразования на фоне ВИЧ или СПИД </a:t>
            </a:r>
          </a:p>
          <a:p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985" y="2919301"/>
            <a:ext cx="296524" cy="2820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2892167"/>
            <a:ext cx="305315" cy="29042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3413400"/>
            <a:ext cx="305315" cy="29042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3934633"/>
            <a:ext cx="305315" cy="29042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7062" y="3426295"/>
            <a:ext cx="522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Экспериментальное лечение или альтернативная медицина</a:t>
            </a:r>
          </a:p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677053" y="3376901"/>
            <a:ext cx="5225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alt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Экспериментальное лечение или альтернативная медицина</a:t>
            </a:r>
          </a:p>
          <a:p>
            <a:endParaRPr lang="ru-RU" dirty="0"/>
          </a:p>
        </p:txBody>
      </p:sp>
      <p:sp>
        <p:nvSpPr>
          <p:cNvPr id="42" name="Text 6"/>
          <p:cNvSpPr/>
          <p:nvPr/>
        </p:nvSpPr>
        <p:spPr>
          <a:xfrm>
            <a:off x="943950" y="3928641"/>
            <a:ext cx="3156217" cy="522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lvl="3">
              <a:lnSpc>
                <a:spcPts val="1800"/>
              </a:lnSpc>
              <a:spcBef>
                <a:spcPts val="1600"/>
              </a:spcBef>
              <a:buClr>
                <a:srgbClr val="CFDD00"/>
              </a:buClr>
              <a:buSzPct val="120000"/>
              <a:tabLst>
                <a:tab pos="161300" algn="l"/>
                <a:tab pos="322600" algn="l"/>
                <a:tab pos="645201" algn="l"/>
                <a:tab pos="967801" algn="l"/>
                <a:tab pos="1290401" algn="l"/>
                <a:tab pos="1613002" algn="l"/>
                <a:tab pos="1935602" algn="l"/>
                <a:tab pos="2258202" algn="l"/>
                <a:tab pos="2580803" algn="l"/>
                <a:tab pos="2903403" algn="l"/>
                <a:tab pos="3226003" algn="l"/>
                <a:tab pos="3548604" algn="l"/>
                <a:tab pos="3871204" algn="l"/>
              </a:tabLst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Заболевания, диагностированные </a:t>
            </a:r>
            <a:b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выжидательного периода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6"/>
          <p:cNvSpPr/>
          <p:nvPr/>
        </p:nvSpPr>
        <p:spPr>
          <a:xfrm>
            <a:off x="6763231" y="3859784"/>
            <a:ext cx="2964970" cy="492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lvl="3">
              <a:lnSpc>
                <a:spcPts val="1800"/>
              </a:lnSpc>
              <a:spcBef>
                <a:spcPts val="1600"/>
              </a:spcBef>
              <a:buClr>
                <a:srgbClr val="CFDD00"/>
              </a:buClr>
              <a:buSzPct val="120000"/>
              <a:tabLst>
                <a:tab pos="161300" algn="l"/>
                <a:tab pos="322600" algn="l"/>
                <a:tab pos="645201" algn="l"/>
                <a:tab pos="967801" algn="l"/>
                <a:tab pos="1290401" algn="l"/>
                <a:tab pos="1613002" algn="l"/>
                <a:tab pos="1935602" algn="l"/>
                <a:tab pos="2258202" algn="l"/>
                <a:tab pos="2580803" algn="l"/>
                <a:tab pos="2903403" algn="l"/>
                <a:tab pos="3226003" algn="l"/>
                <a:tab pos="3548604" algn="l"/>
                <a:tab pos="3871204" algn="l"/>
              </a:tabLst>
            </a:pPr>
            <a:r>
              <a:rPr lang="ru-RU" alt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Заболевания, диагностированные в течение выжидательного периода</a:t>
            </a:r>
            <a:endParaRPr lang="en-US" alt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4254" y="4406852"/>
            <a:ext cx="497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Задокументированные предшествующие состояния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последних 10 лет до вступления в Программу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66629" y="4416837"/>
            <a:ext cx="526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Предшествующие состояния до вступления в Программу</a:t>
            </a:r>
          </a:p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6666629" y="4887734"/>
            <a:ext cx="46442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Новообразования «</a:t>
            </a:r>
            <a:r>
              <a:rPr lang="ru-RU" sz="1400" dirty="0" err="1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предраковые опухоли или дисплазии</a:t>
            </a:r>
          </a:p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679876" y="5460222"/>
            <a:ext cx="4609800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Хронический </a:t>
            </a:r>
            <a:r>
              <a:rPr lang="ru-RU" sz="1400" dirty="0" err="1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лимфолейкоз</a:t>
            </a:r>
            <a:endParaRPr lang="ru-RU" sz="1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985" y="3470423"/>
            <a:ext cx="296524" cy="2820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985" y="4021545"/>
            <a:ext cx="296524" cy="2820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985" y="4520655"/>
            <a:ext cx="296524" cy="2820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4455866"/>
            <a:ext cx="305315" cy="2904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4977099"/>
            <a:ext cx="305315" cy="29042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0038AE-7BA4-E5CC-9898-3E1E8C0A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1246" y="5498333"/>
            <a:ext cx="305315" cy="29042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17122" y="6223630"/>
            <a:ext cx="646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Исчерпывающий перечень исключений приведен в договоре страхования</a:t>
            </a:r>
          </a:p>
          <a:p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8775548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исключения*</a:t>
            </a:r>
          </a:p>
        </p:txBody>
      </p:sp>
    </p:spTree>
    <p:extLst>
      <p:ext uri="{BB962C8B-B14F-4D97-AF65-F5344CB8AC3E}">
        <p14:creationId xmlns:p14="http://schemas.microsoft.com/office/powerpoint/2010/main" val="385996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олилиния 6">
            <a:extLst>
              <a:ext uri="{FF2B5EF4-FFF2-40B4-BE49-F238E27FC236}">
                <a16:creationId xmlns:a16="http://schemas.microsoft.com/office/drawing/2014/main" id="{F8B3AD71-9621-4991-9451-B8BC569FBE9F}"/>
              </a:ext>
            </a:extLst>
          </p:cNvPr>
          <p:cNvSpPr/>
          <p:nvPr/>
        </p:nvSpPr>
        <p:spPr>
          <a:xfrm>
            <a:off x="880697" y="2458194"/>
            <a:ext cx="7989968" cy="2645462"/>
          </a:xfrm>
          <a:custGeom>
            <a:avLst/>
            <a:gdLst>
              <a:gd name="connsiteX0" fmla="*/ 1351854 w 14247867"/>
              <a:gd name="connsiteY0" fmla="*/ 140428 h 3000416"/>
              <a:gd name="connsiteX1" fmla="*/ 12807539 w 14247867"/>
              <a:gd name="connsiteY1" fmla="*/ 130154 h 3000416"/>
              <a:gd name="connsiteX2" fmla="*/ 12828087 w 14247867"/>
              <a:gd name="connsiteY2" fmla="*/ 1517165 h 3000416"/>
              <a:gd name="connsiteX3" fmla="*/ 1403224 w 14247867"/>
              <a:gd name="connsiteY3" fmla="*/ 1486343 h 3000416"/>
              <a:gd name="connsiteX4" fmla="*/ 1444321 w 14247867"/>
              <a:gd name="connsiteY4" fmla="*/ 2883628 h 3000416"/>
              <a:gd name="connsiteX5" fmla="*/ 12797265 w 14247867"/>
              <a:gd name="connsiteY5" fmla="*/ 2883628 h 3000416"/>
              <a:gd name="connsiteX0" fmla="*/ 392754 w 14308193"/>
              <a:gd name="connsiteY0" fmla="*/ 145856 h 2996219"/>
              <a:gd name="connsiteX1" fmla="*/ 12807539 w 14308193"/>
              <a:gd name="connsiteY1" fmla="*/ 125957 h 2996219"/>
              <a:gd name="connsiteX2" fmla="*/ 12828087 w 14308193"/>
              <a:gd name="connsiteY2" fmla="*/ 1512968 h 2996219"/>
              <a:gd name="connsiteX3" fmla="*/ 1403224 w 14308193"/>
              <a:gd name="connsiteY3" fmla="*/ 1482146 h 2996219"/>
              <a:gd name="connsiteX4" fmla="*/ 1444321 w 14308193"/>
              <a:gd name="connsiteY4" fmla="*/ 2879431 h 2996219"/>
              <a:gd name="connsiteX5" fmla="*/ 12797265 w 14308193"/>
              <a:gd name="connsiteY5" fmla="*/ 2879431 h 2996219"/>
              <a:gd name="connsiteX0" fmla="*/ 474216 w 14389655"/>
              <a:gd name="connsiteY0" fmla="*/ 145856 h 3008091"/>
              <a:gd name="connsiteX1" fmla="*/ 12889001 w 14389655"/>
              <a:gd name="connsiteY1" fmla="*/ 125957 h 3008091"/>
              <a:gd name="connsiteX2" fmla="*/ 12909549 w 14389655"/>
              <a:gd name="connsiteY2" fmla="*/ 1512968 h 3008091"/>
              <a:gd name="connsiteX3" fmla="*/ 1484686 w 14389655"/>
              <a:gd name="connsiteY3" fmla="*/ 1482146 h 3008091"/>
              <a:gd name="connsiteX4" fmla="*/ 1525783 w 14389655"/>
              <a:gd name="connsiteY4" fmla="*/ 2879431 h 3008091"/>
              <a:gd name="connsiteX5" fmla="*/ 14177761 w 14389655"/>
              <a:gd name="connsiteY5" fmla="*/ 2908307 h 3008091"/>
              <a:gd name="connsiteX0" fmla="*/ 35125 w 14417658"/>
              <a:gd name="connsiteY0" fmla="*/ 120202 h 3030563"/>
              <a:gd name="connsiteX1" fmla="*/ 12889001 w 14417658"/>
              <a:gd name="connsiteY1" fmla="*/ 148429 h 3030563"/>
              <a:gd name="connsiteX2" fmla="*/ 12909549 w 14417658"/>
              <a:gd name="connsiteY2" fmla="*/ 1535440 h 3030563"/>
              <a:gd name="connsiteX3" fmla="*/ 1484686 w 14417658"/>
              <a:gd name="connsiteY3" fmla="*/ 1504618 h 3030563"/>
              <a:gd name="connsiteX4" fmla="*/ 1525783 w 14417658"/>
              <a:gd name="connsiteY4" fmla="*/ 2901903 h 3030563"/>
              <a:gd name="connsiteX5" fmla="*/ 14177761 w 14417658"/>
              <a:gd name="connsiteY5" fmla="*/ 2930779 h 3030563"/>
              <a:gd name="connsiteX0" fmla="*/ 35125 w 14417658"/>
              <a:gd name="connsiteY0" fmla="*/ 120202 h 3022442"/>
              <a:gd name="connsiteX1" fmla="*/ 12889001 w 14417658"/>
              <a:gd name="connsiteY1" fmla="*/ 148429 h 3022442"/>
              <a:gd name="connsiteX2" fmla="*/ 12909549 w 14417658"/>
              <a:gd name="connsiteY2" fmla="*/ 1535440 h 3022442"/>
              <a:gd name="connsiteX3" fmla="*/ 1484686 w 14417658"/>
              <a:gd name="connsiteY3" fmla="*/ 1504618 h 3022442"/>
              <a:gd name="connsiteX4" fmla="*/ 1525783 w 14417658"/>
              <a:gd name="connsiteY4" fmla="*/ 2901903 h 3022442"/>
              <a:gd name="connsiteX5" fmla="*/ 13026367 w 14417658"/>
              <a:gd name="connsiteY5" fmla="*/ 2907037 h 3022442"/>
              <a:gd name="connsiteX0" fmla="*/ 35125 w 14053209"/>
              <a:gd name="connsiteY0" fmla="*/ 120202 h 3022442"/>
              <a:gd name="connsiteX1" fmla="*/ 12194511 w 14053209"/>
              <a:gd name="connsiteY1" fmla="*/ 148429 h 3022442"/>
              <a:gd name="connsiteX2" fmla="*/ 12909549 w 14053209"/>
              <a:gd name="connsiteY2" fmla="*/ 1535440 h 3022442"/>
              <a:gd name="connsiteX3" fmla="*/ 1484686 w 14053209"/>
              <a:gd name="connsiteY3" fmla="*/ 1504618 h 3022442"/>
              <a:gd name="connsiteX4" fmla="*/ 1525783 w 14053209"/>
              <a:gd name="connsiteY4" fmla="*/ 2901903 h 3022442"/>
              <a:gd name="connsiteX5" fmla="*/ 13026367 w 14053209"/>
              <a:gd name="connsiteY5" fmla="*/ 2907037 h 30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53209" h="3022442">
                <a:moveTo>
                  <a:pt x="35125" y="120202"/>
                </a:moveTo>
                <a:cubicBezTo>
                  <a:pt x="4806615" y="337"/>
                  <a:pt x="10048774" y="-87444"/>
                  <a:pt x="12194511" y="148429"/>
                </a:cubicBezTo>
                <a:cubicBezTo>
                  <a:pt x="14340248" y="384302"/>
                  <a:pt x="14694520" y="1309409"/>
                  <a:pt x="12909549" y="1535440"/>
                </a:cubicBezTo>
                <a:cubicBezTo>
                  <a:pt x="11124578" y="1761471"/>
                  <a:pt x="3381980" y="1276874"/>
                  <a:pt x="1484686" y="1504618"/>
                </a:cubicBezTo>
                <a:cubicBezTo>
                  <a:pt x="-412608" y="1732362"/>
                  <a:pt x="-589730" y="2664210"/>
                  <a:pt x="1525783" y="2901903"/>
                </a:cubicBezTo>
                <a:cubicBezTo>
                  <a:pt x="3641296" y="3139597"/>
                  <a:pt x="11139347" y="2961832"/>
                  <a:pt x="13026367" y="2907037"/>
                </a:cubicBezTo>
              </a:path>
            </a:pathLst>
          </a:custGeom>
          <a:noFill/>
          <a:ln w="19050">
            <a:solidFill>
              <a:srgbClr val="50287C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757255" y="1276139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1546727" y="792662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1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E5C8182-4F95-D842-85F7-D5FF7C783AB2}"/>
              </a:ext>
            </a:extLst>
          </p:cNvPr>
          <p:cNvSpPr txBox="1">
            <a:spLocks/>
          </p:cNvSpPr>
          <p:nvPr/>
        </p:nvSpPr>
        <p:spPr>
          <a:xfrm>
            <a:off x="898307" y="2026525"/>
            <a:ext cx="18777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У застрахованного выявляется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критическое заболевание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E5E13B5-E6EF-4519-A9CD-64C6F96A9B57}"/>
              </a:ext>
            </a:extLst>
          </p:cNvPr>
          <p:cNvSpPr/>
          <p:nvPr/>
        </p:nvSpPr>
        <p:spPr>
          <a:xfrm>
            <a:off x="8790908" y="2277993"/>
            <a:ext cx="276926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В случае лечения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за рубежом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застрахованный выбирает любые страны для лечения</a:t>
            </a:r>
            <a:r>
              <a:rPr lang="en-US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: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без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франшизы или с франшизой.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выбрана страна </a:t>
            </a:r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франшизой, застрахованный оплачивает сумму франшизы страховщику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раз после выбора клиники</a:t>
            </a:r>
          </a:p>
          <a:p>
            <a:pPr algn="ctr">
              <a:spcBef>
                <a:spcPts val="600"/>
              </a:spcBef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5248451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лечения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3432040" y="1264316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6109652" y="1261213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8D2F47D4-9A5F-4924-A17C-F366D8C1BEEA}"/>
              </a:ext>
            </a:extLst>
          </p:cNvPr>
          <p:cNvSpPr txBox="1">
            <a:spLocks/>
          </p:cNvSpPr>
          <p:nvPr/>
        </p:nvSpPr>
        <p:spPr>
          <a:xfrm>
            <a:off x="3556475" y="1612576"/>
            <a:ext cx="195074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9985">
              <a:spcBef>
                <a:spcPts val="1200"/>
              </a:spcBef>
              <a:buClr>
                <a:srgbClr val="CFDC03"/>
              </a:buCl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Застрахованный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уведомляет страховщика 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о наступлении случая </a:t>
            </a:r>
            <a:b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по телефону, где врач подробно собирает всю информацию, после чего случай передаётся АО «Буду» </a:t>
            </a:r>
            <a:endParaRPr lang="ru-RU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7066209" y="792662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A3C2EF-82EA-4287-9D77-8F73BB7CA2C8}"/>
              </a:ext>
            </a:extLst>
          </p:cNvPr>
          <p:cNvSpPr/>
          <p:nvPr/>
        </p:nvSpPr>
        <p:spPr>
          <a:xfrm>
            <a:off x="6101080" y="1668744"/>
            <a:ext cx="2225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«Буду» запрашивает документы, после чего </a:t>
            </a:r>
            <a:b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 экспертизу и Ренессанс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принимает решение </a:t>
            </a:r>
            <a:b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признании случая страховым</a:t>
            </a:r>
            <a:b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 3 дня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757255" y="3986950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3432040" y="3993980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9D2212D1-269A-4E04-B444-1AD776FD707B}"/>
              </a:ext>
            </a:extLst>
          </p:cNvPr>
          <p:cNvSpPr/>
          <p:nvPr/>
        </p:nvSpPr>
        <p:spPr>
          <a:xfrm>
            <a:off x="6109652" y="3986950"/>
            <a:ext cx="2199173" cy="2199175"/>
          </a:xfrm>
          <a:prstGeom prst="ellipse">
            <a:avLst/>
          </a:prstGeom>
          <a:solidFill>
            <a:srgbClr val="9C9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8046B"/>
              </a:solidFill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4366026" y="792662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2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1546727" y="3525423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4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4366026" y="3484638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5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90C9932F-6195-5757-C5C3-DDFF8C323549}"/>
              </a:ext>
            </a:extLst>
          </p:cNvPr>
          <p:cNvSpPr txBox="1">
            <a:spLocks/>
          </p:cNvSpPr>
          <p:nvPr/>
        </p:nvSpPr>
        <p:spPr>
          <a:xfrm>
            <a:off x="7070368" y="3525289"/>
            <a:ext cx="36114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Char char="•"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630238" indent="-1730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4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3938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2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917700" indent="-88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Char char="•"/>
              <a:tabLst/>
              <a:defRPr sz="1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0" dirty="0">
                <a:solidFill>
                  <a:srgbClr val="7AFF3A">
                    <a:alpha val="50000"/>
                  </a:srgbClr>
                </a:solidFill>
              </a:rPr>
              <a:t>6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BD8522A-37D4-4422-BAB8-882741B2472E}"/>
              </a:ext>
            </a:extLst>
          </p:cNvPr>
          <p:cNvSpPr/>
          <p:nvPr/>
        </p:nvSpPr>
        <p:spPr>
          <a:xfrm>
            <a:off x="873948" y="4482790"/>
            <a:ext cx="1955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Врач-куратор связывается с клиентом для обсуждения деталей предстоящего лечения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 1-2 дня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56BD95C-051F-4D76-AC38-38D36E90CCD7}"/>
              </a:ext>
            </a:extLst>
          </p:cNvPr>
          <p:cNvSpPr/>
          <p:nvPr/>
        </p:nvSpPr>
        <p:spPr>
          <a:xfrm>
            <a:off x="3349256" y="4645546"/>
            <a:ext cx="2319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Застрахованному 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пре</a:t>
            </a:r>
            <a:r>
              <a:rPr lang="ru-RU" sz="1200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д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оста</a:t>
            </a: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в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ляются</a:t>
            </a:r>
            <a:r>
              <a:rPr lang="ru-RU" sz="1200" spc="43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на</a:t>
            </a: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в</a:t>
            </a:r>
            <a:r>
              <a:rPr lang="ru-RU" sz="1200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ы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бор</a:t>
            </a:r>
            <a:r>
              <a:rPr lang="ru-RU" sz="1200" spc="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ве</a:t>
            </a:r>
            <a:r>
              <a:rPr lang="ru-RU" sz="1200" b="1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д</a:t>
            </a:r>
            <a:r>
              <a:rPr lang="ru-RU" sz="1200" b="1" spc="-26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у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щие профильные клиники</a:t>
            </a:r>
            <a:b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200" b="1" spc="-11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срок: 3 дня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49C9345-2C7B-4BC2-9B9B-185A5252041F}"/>
              </a:ext>
            </a:extLst>
          </p:cNvPr>
          <p:cNvSpPr/>
          <p:nvPr/>
        </p:nvSpPr>
        <p:spPr>
          <a:xfrm>
            <a:off x="6156730" y="4335576"/>
            <a:ext cx="2158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9985">
              <a:spcBef>
                <a:spcPts val="1200"/>
              </a:spcBef>
              <a:buClr>
                <a:srgbClr val="CFDC03"/>
              </a:buClr>
            </a:pPr>
            <a:r>
              <a:rPr lang="ru-RU" sz="1200" b="1" spc="-16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Сервисная компания «Буду»</a:t>
            </a:r>
            <a:r>
              <a:rPr lang="ru-RU" sz="1200" b="1" spc="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о</a:t>
            </a:r>
            <a:r>
              <a:rPr lang="ru-RU" sz="1200" b="1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р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га</a:t>
            </a:r>
            <a:r>
              <a:rPr lang="ru-RU" sz="1200" b="1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н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из</a:t>
            </a:r>
            <a:r>
              <a:rPr lang="ru-RU" sz="1200" b="1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овывае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т</a:t>
            </a:r>
            <a:r>
              <a:rPr lang="en-US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, </a:t>
            </a:r>
            <a:b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а «Ренессанс страхование» опла</a:t>
            </a:r>
            <a:r>
              <a:rPr lang="ru-RU" sz="1200" b="1" spc="-2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ч</a:t>
            </a:r>
            <a:r>
              <a:rPr lang="ru-RU" sz="1200" b="1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ивает</a:t>
            </a:r>
            <a:r>
              <a:rPr lang="ru-RU" sz="1200" b="1" spc="16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</a:t>
            </a:r>
            <a:r>
              <a:rPr lang="ru-RU" sz="1200" spc="16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лечение, 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проез</a:t>
            </a:r>
            <a:r>
              <a:rPr lang="ru-RU" sz="1200" spc="-16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д</a:t>
            </a: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 и 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прож</a:t>
            </a: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и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ва</a:t>
            </a: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н</a:t>
            </a:r>
            <a: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ие застрахованного и сопровождающего</a:t>
            </a:r>
            <a:br>
              <a:rPr lang="ru-RU" sz="1200" spc="-11" dirty="0">
                <a:solidFill>
                  <a:schemeClr val="bg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</a:br>
            <a:r>
              <a:rPr lang="ru-RU" sz="1200" b="1" spc="-11" dirty="0">
                <a:solidFill>
                  <a:srgbClr val="3E0071"/>
                </a:solidFill>
                <a:latin typeface="Arial" panose="020B0604020202020204" pitchFamily="34" charset="0"/>
                <a:ea typeface="Renins Light" panose="02000506060000020004" pitchFamily="2" charset="0"/>
                <a:cs typeface="Arial" panose="020B0604020202020204" pitchFamily="34" charset="0"/>
              </a:rPr>
              <a:t>срок: до15 дней</a:t>
            </a:r>
            <a:endParaRPr lang="ru-RU" sz="1200" b="1" dirty="0">
              <a:solidFill>
                <a:srgbClr val="3E0071"/>
              </a:solidFill>
              <a:latin typeface="Arial" panose="020B0604020202020204" pitchFamily="34" charset="0"/>
              <a:ea typeface="Renins Light" panose="0200050606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3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8425"/>
              </p:ext>
            </p:extLst>
          </p:nvPr>
        </p:nvGraphicFramePr>
        <p:xfrm>
          <a:off x="143219" y="704850"/>
          <a:ext cx="11964317" cy="55590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94647">
                  <a:extLst>
                    <a:ext uri="{9D8B030D-6E8A-4147-A177-3AD203B41FA5}">
                      <a16:colId xmlns:a16="http://schemas.microsoft.com/office/drawing/2014/main" val="1318530153"/>
                    </a:ext>
                  </a:extLst>
                </a:gridCol>
                <a:gridCol w="2687026">
                  <a:extLst>
                    <a:ext uri="{9D8B030D-6E8A-4147-A177-3AD203B41FA5}">
                      <a16:colId xmlns:a16="http://schemas.microsoft.com/office/drawing/2014/main" val="3976997379"/>
                    </a:ext>
                  </a:extLst>
                </a:gridCol>
                <a:gridCol w="2601867">
                  <a:extLst>
                    <a:ext uri="{9D8B030D-6E8A-4147-A177-3AD203B41FA5}">
                      <a16:colId xmlns:a16="http://schemas.microsoft.com/office/drawing/2014/main" val="2921341751"/>
                    </a:ext>
                  </a:extLst>
                </a:gridCol>
                <a:gridCol w="2555817">
                  <a:extLst>
                    <a:ext uri="{9D8B030D-6E8A-4147-A177-3AD203B41FA5}">
                      <a16:colId xmlns:a16="http://schemas.microsoft.com/office/drawing/2014/main" val="4173922708"/>
                    </a:ext>
                  </a:extLst>
                </a:gridCol>
                <a:gridCol w="2324960">
                  <a:extLst>
                    <a:ext uri="{9D8B030D-6E8A-4147-A177-3AD203B41FA5}">
                      <a16:colId xmlns:a16="http://schemas.microsoft.com/office/drawing/2014/main" val="222128619"/>
                    </a:ext>
                  </a:extLst>
                </a:gridCol>
              </a:tblGrid>
              <a:tr h="425340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Ренессанс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Альфа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Ингосстрах</a:t>
                      </a:r>
                    </a:p>
                  </a:txBody>
                  <a:tcPr anchor="ctr"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err="1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Ресо</a:t>
                      </a:r>
                      <a:endParaRPr lang="ru-RU" sz="1600" b="0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02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557946"/>
                  </a:ext>
                </a:extLst>
              </a:tr>
              <a:tr h="66598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Критические заболевания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Буду.рф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/зарубежье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AlfaSYNOPSIS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АнтиОНКО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ОнкоМед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Здоровье без границ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452716"/>
                  </a:ext>
                </a:extLst>
              </a:tr>
              <a:tr h="49049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0-64 лет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0-64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/до 75 (при пролонгации)</a:t>
                      </a:r>
                      <a:endParaRPr lang="ru-RU" sz="120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64/до 65 (при пролонгации)</a:t>
                      </a:r>
                      <a:endParaRPr lang="ru-RU" sz="120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0-64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9088"/>
                  </a:ext>
                </a:extLst>
              </a:tr>
              <a:tr h="47570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Заболевания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Онко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кардио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нейро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/ТКМ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Трансплантация органов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Онко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кардио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нейро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/ТКМ*</a:t>
                      </a:r>
                      <a:endParaRPr lang="ru-RU" sz="120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Онко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кардио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нейро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/ТКМ*/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Трансплантация органов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Онко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кардио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нейро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/ТКМ*/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Трансплантация органов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691297"/>
                  </a:ext>
                </a:extLst>
              </a:tr>
              <a:tr h="48164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лечения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РФ, Весь Мир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РФ, Израиль, Испания,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Ю.Корея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РФ, Европа (кроме Швейцарии), Израиль, Турция,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Ю.Корея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РФ, Весь мир 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397521"/>
                  </a:ext>
                </a:extLst>
              </a:tr>
              <a:tr h="1059611">
                <a:tc>
                  <a:txBody>
                    <a:bodyPr/>
                    <a:lstStyle/>
                    <a:p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Страховые суммы (базовая/расширенная)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РФ: 6 000 000 руб./9 000 000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Зарубежье: 42 500 000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/85 000 000 руб. 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РФ: 6 000 000 руб./500 000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USD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Зарубежье: 300 000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USD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/500 000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USD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Выплата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1500 EUR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 situ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500 000 EUR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РФ: 10 000 000 руб.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Зарубежье: 500 000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000 000 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01268"/>
                  </a:ext>
                </a:extLst>
              </a:tr>
              <a:tr h="97156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Страховые премии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(базовая/расширенная)***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</a:t>
                      </a:r>
                    </a:p>
                  </a:txBody>
                  <a:tcPr marL="6350" marR="6350" marT="6350" marB="0" anchor="b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 2900 руб./4 900 руб.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 7 900 руб./12 900 руб. 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РФ: 15 290руб.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Зарубежье: 18 310 руб. 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РФ: 180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Зарубежье: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270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38302"/>
                  </a:ext>
                </a:extLst>
              </a:tr>
              <a:tr h="56334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ожидания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 2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онкологи.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Зарубежье 6 мес.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мес. 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мес.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мес.</a:t>
                      </a: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32135"/>
                  </a:ext>
                </a:extLst>
              </a:tr>
              <a:tr h="4253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Провайдер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Budu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3A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Маданес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Eurasia Assistance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Asian Assistance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D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5684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9100" y="181630"/>
            <a:ext cx="471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502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с конкурентами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679" y="6263866"/>
            <a:ext cx="61800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ТКМ* – Трансплантация костного мозга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Страховые премии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** - Для расчета брали, женщину, 42 лет </a:t>
            </a:r>
            <a:endParaRPr lang="ru-RU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944947" y="4549966"/>
            <a:ext cx="252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РФ: 2 969/6 369 руб.</a:t>
            </a:r>
          </a:p>
          <a:p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Зарубежье:17 273/ 26 636 руб.</a:t>
            </a:r>
          </a:p>
        </p:txBody>
      </p:sp>
    </p:spTree>
    <p:extLst>
      <p:ext uri="{BB962C8B-B14F-4D97-AF65-F5344CB8AC3E}">
        <p14:creationId xmlns:p14="http://schemas.microsoft.com/office/powerpoint/2010/main" val="34233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0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960415" y="1228475"/>
            <a:ext cx="5572701" cy="1692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оформить полис Лечение критических заболеваний в 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b2b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F7B33A3-CC9C-635E-EFB4-765A07CDF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415" y="5408442"/>
            <a:ext cx="1186288" cy="5910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0415" y="3456958"/>
            <a:ext cx="1108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https://prod.renins.com/sfa/SiebelEntrance.aspx</a:t>
            </a:r>
            <a:endParaRPr lang="ru-RU" sz="4000" dirty="0">
              <a:solidFill>
                <a:srgbClr val="79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90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40748FE4-4B08-495F-702A-11429AF127A3}"/>
              </a:ext>
            </a:extLst>
          </p:cNvPr>
          <p:cNvSpPr/>
          <p:nvPr/>
        </p:nvSpPr>
        <p:spPr>
          <a:xfrm>
            <a:off x="1069360" y="1523062"/>
            <a:ext cx="5052322" cy="4814688"/>
          </a:xfrm>
          <a:prstGeom prst="roundRect">
            <a:avLst>
              <a:gd name="adj" fmla="val 4166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09D6F8A-8560-E01E-0ED1-5C634117B942}"/>
              </a:ext>
            </a:extLst>
          </p:cNvPr>
          <p:cNvSpPr/>
          <p:nvPr/>
        </p:nvSpPr>
        <p:spPr>
          <a:xfrm>
            <a:off x="1062669" y="619172"/>
            <a:ext cx="5059013" cy="5718578"/>
          </a:xfrm>
          <a:prstGeom prst="roundRect">
            <a:avLst>
              <a:gd name="adj" fmla="val 3533"/>
            </a:avLst>
          </a:prstGeom>
          <a:solidFill>
            <a:srgbClr val="CCC8FF">
              <a:alpha val="0"/>
            </a:srgbClr>
          </a:solidFill>
          <a:ln w="6350">
            <a:solidFill>
              <a:srgbClr val="380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E09D6F8A-8560-E01E-0ED1-5C634117B942}"/>
              </a:ext>
            </a:extLst>
          </p:cNvPr>
          <p:cNvSpPr/>
          <p:nvPr/>
        </p:nvSpPr>
        <p:spPr>
          <a:xfrm>
            <a:off x="6342384" y="619173"/>
            <a:ext cx="4791263" cy="5726980"/>
          </a:xfrm>
          <a:prstGeom prst="roundRect">
            <a:avLst>
              <a:gd name="adj" fmla="val 3533"/>
            </a:avLst>
          </a:prstGeom>
          <a:solidFill>
            <a:srgbClr val="CCC8FF">
              <a:alpha val="0"/>
            </a:srgbClr>
          </a:solidFill>
          <a:ln w="6350">
            <a:solidFill>
              <a:srgbClr val="380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1061689" y="815964"/>
            <a:ext cx="5059013" cy="6412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Сложности при самостоятельном лечении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3DFFF471-D860-DD94-33B1-6FE2B41D2049}"/>
              </a:ext>
            </a:extLst>
          </p:cNvPr>
          <p:cNvSpPr txBox="1">
            <a:spLocks/>
          </p:cNvSpPr>
          <p:nvPr/>
        </p:nvSpPr>
        <p:spPr>
          <a:xfrm>
            <a:off x="7203496" y="2046311"/>
            <a:ext cx="4419299" cy="4006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EAB17FD-5C99-8620-CD2D-2FB0689696B9}"/>
              </a:ext>
            </a:extLst>
          </p:cNvPr>
          <p:cNvSpPr txBox="1">
            <a:spLocks/>
          </p:cNvSpPr>
          <p:nvPr/>
        </p:nvSpPr>
        <p:spPr>
          <a:xfrm>
            <a:off x="6456362" y="6053033"/>
            <a:ext cx="5355983" cy="503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127" y="1801039"/>
            <a:ext cx="44563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Долгий срок ожидания получения медицинских услуг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возможности выбора врача и ЛПУ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уровень сервиса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расходы</a:t>
            </a:r>
          </a:p>
          <a:p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оплата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Серьезные финансовые затраты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контроля процесса и качества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сложности</a:t>
            </a:r>
          </a:p>
          <a:p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покрывает лечение онкологии, критические заболевания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покрывает стоимость расходных материалов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F30B33CD-8238-1E4A-178F-F773EEEB9387}"/>
              </a:ext>
            </a:extLst>
          </p:cNvPr>
          <p:cNvSpPr/>
          <p:nvPr/>
        </p:nvSpPr>
        <p:spPr>
          <a:xfrm>
            <a:off x="6349259" y="1515941"/>
            <a:ext cx="4785368" cy="4830211"/>
          </a:xfrm>
          <a:prstGeom prst="roundRect">
            <a:avLst>
              <a:gd name="adj" fmla="val 4166"/>
            </a:avLst>
          </a:prstGeom>
          <a:solidFill>
            <a:srgbClr val="CD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678639" y="1801039"/>
            <a:ext cx="41536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лечения в полном объёме в течение 14 дней после первого обращения в страховую компанию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нескольких вариантов профильных клиник для выбора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лучших врачей для конкретного случая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расходов на лечение, диагностику и лекарственных препаратов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оказания медицинских услуг и сопровождение на всех этапах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любых расходов, возникающих в связи с необходимым с медицинской точки зрения лечением и проведением медицинских вмешательств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7640" y="782407"/>
            <a:ext cx="469317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страхования от критических заболеваний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F5B936-FCDD-0B5F-B267-2FC5F3F0C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0679" y="3477665"/>
            <a:ext cx="528177" cy="54543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F5B936-FCDD-0B5F-B267-2FC5F3F0C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9627" y="4954658"/>
            <a:ext cx="528177" cy="5454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F5B936-FCDD-0B5F-B267-2FC5F3F0C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8806" y="2104993"/>
            <a:ext cx="528177" cy="5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7B3D6B4-46B4-D18F-684E-98A58BD07511}"/>
              </a:ext>
            </a:extLst>
          </p:cNvPr>
          <p:cNvSpPr/>
          <p:nvPr/>
        </p:nvSpPr>
        <p:spPr>
          <a:xfrm>
            <a:off x="4869680" y="3979390"/>
            <a:ext cx="3236466" cy="563585"/>
          </a:xfrm>
          <a:prstGeom prst="roundRect">
            <a:avLst>
              <a:gd name="adj" fmla="val 19507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D6121DE-2308-AF3D-0489-080C990BE529}"/>
              </a:ext>
            </a:extLst>
          </p:cNvPr>
          <p:cNvSpPr/>
          <p:nvPr/>
        </p:nvSpPr>
        <p:spPr>
          <a:xfrm>
            <a:off x="8217580" y="3975157"/>
            <a:ext cx="3236466" cy="563585"/>
          </a:xfrm>
          <a:prstGeom prst="roundRect">
            <a:avLst>
              <a:gd name="adj" fmla="val 20259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918AB03-9304-563A-A181-9A9AAFEE8993}"/>
              </a:ext>
            </a:extLst>
          </p:cNvPr>
          <p:cNvSpPr/>
          <p:nvPr/>
        </p:nvSpPr>
        <p:spPr>
          <a:xfrm>
            <a:off x="8217580" y="1761346"/>
            <a:ext cx="3236466" cy="516015"/>
          </a:xfrm>
          <a:prstGeom prst="roundRect">
            <a:avLst>
              <a:gd name="adj" fmla="val 19963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D478CBB-922B-4B7C-93BB-30F356BC6335}"/>
              </a:ext>
            </a:extLst>
          </p:cNvPr>
          <p:cNvSpPr/>
          <p:nvPr/>
        </p:nvSpPr>
        <p:spPr>
          <a:xfrm>
            <a:off x="4874760" y="1768083"/>
            <a:ext cx="3231386" cy="515204"/>
          </a:xfrm>
          <a:prstGeom prst="roundRect">
            <a:avLst>
              <a:gd name="adj" fmla="val 22936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37317-4CC9-CBFD-EED6-DEB8B59D6E03}"/>
              </a:ext>
            </a:extLst>
          </p:cNvPr>
          <p:cNvSpPr txBox="1"/>
          <p:nvPr/>
        </p:nvSpPr>
        <p:spPr>
          <a:xfrm>
            <a:off x="911028" y="2087898"/>
            <a:ext cx="3933055" cy="1343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Мужчина (56 лет) с диагнозом </a:t>
            </a:r>
            <a:r>
              <a:rPr lang="ru-RU" sz="16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сигмовидной кишки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обследовался и получал хирургическое лечение в ЦКБ г. Москвы, где ему была проведена сложная хирургическая операция с удалением нескольких участков кишечника с опухолью и абсцессами.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585CF-07F2-20E6-35FB-AD4B8748B0B5}"/>
              </a:ext>
            </a:extLst>
          </p:cNvPr>
          <p:cNvSpPr txBox="1"/>
          <p:nvPr/>
        </p:nvSpPr>
        <p:spPr>
          <a:xfrm>
            <a:off x="899033" y="3953136"/>
            <a:ext cx="3693166" cy="1119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Сразу после выписки клиент обратился за помощью в Ренессанс Страхование для организации дальнейшего лечения и проведения рекомендованной химиотерапии за рубежом.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6FAC2E5-EC20-EFB3-9C43-1EB0E73D2607}"/>
              </a:ext>
            </a:extLst>
          </p:cNvPr>
          <p:cNvSpPr/>
          <p:nvPr/>
        </p:nvSpPr>
        <p:spPr>
          <a:xfrm>
            <a:off x="4869680" y="1761345"/>
            <a:ext cx="3236466" cy="209773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ED884DD-85BA-BB0C-229D-48F4BEDAED7B}"/>
              </a:ext>
            </a:extLst>
          </p:cNvPr>
          <p:cNvSpPr/>
          <p:nvPr/>
        </p:nvSpPr>
        <p:spPr>
          <a:xfrm>
            <a:off x="8215193" y="1761345"/>
            <a:ext cx="3236467" cy="209773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B38E9-6FF8-1F92-38AC-189F4A45C474}"/>
              </a:ext>
            </a:extLst>
          </p:cNvPr>
          <p:cNvSpPr txBox="1"/>
          <p:nvPr/>
        </p:nvSpPr>
        <p:spPr>
          <a:xfrm>
            <a:off x="8997955" y="1876481"/>
            <a:ext cx="14512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Лечение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821B9-1410-1959-82AB-DE29C44A2A23}"/>
              </a:ext>
            </a:extLst>
          </p:cNvPr>
          <p:cNvSpPr txBox="1"/>
          <p:nvPr/>
        </p:nvSpPr>
        <p:spPr>
          <a:xfrm>
            <a:off x="8413533" y="2322480"/>
            <a:ext cx="285281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Сразу после обследования начата химиотерапия современными оригинальными препаратами. После лечения   проведен контроль состояния,  который показал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положительную динамику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2144B-1DA4-38CC-CABA-78D4AA69DCEB}"/>
              </a:ext>
            </a:extLst>
          </p:cNvPr>
          <p:cNvSpPr txBox="1"/>
          <p:nvPr/>
        </p:nvSpPr>
        <p:spPr>
          <a:xfrm>
            <a:off x="5069368" y="2321847"/>
            <a:ext cx="284642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Организована онлайн консультация со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всемирно известным профессором онкологии  Э.ХУБЕРТ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клинике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Hadassah,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Израиль. По итогам пересмотрен план обследования и подготовлена схема лечения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F3BA19BF-87A1-2737-B1CA-E63CD4CFC810}"/>
              </a:ext>
            </a:extLst>
          </p:cNvPr>
          <p:cNvSpPr/>
          <p:nvPr/>
        </p:nvSpPr>
        <p:spPr>
          <a:xfrm>
            <a:off x="4869680" y="3975156"/>
            <a:ext cx="3236466" cy="209773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A207D49-270A-9564-4482-2B6AEE832FD6}"/>
              </a:ext>
            </a:extLst>
          </p:cNvPr>
          <p:cNvSpPr/>
          <p:nvPr/>
        </p:nvSpPr>
        <p:spPr>
          <a:xfrm>
            <a:off x="8215193" y="3975156"/>
            <a:ext cx="3236467" cy="2097731"/>
          </a:xfrm>
          <a:prstGeom prst="roundRect">
            <a:avLst>
              <a:gd name="adj" fmla="val 5691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63CA36-B6E4-A1EF-9A2E-68A74C9AF1C9}"/>
              </a:ext>
            </a:extLst>
          </p:cNvPr>
          <p:cNvSpPr txBox="1"/>
          <p:nvPr/>
        </p:nvSpPr>
        <p:spPr>
          <a:xfrm>
            <a:off x="8416178" y="4588663"/>
            <a:ext cx="2722258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цели плана лечения были достигнуты</a:t>
            </a:r>
            <a:r>
              <a:rPr lang="ru-RU" sz="1400" dirty="0">
                <a:solidFill>
                  <a:schemeClr val="bg1"/>
                </a:solidFill>
              </a:rPr>
              <a:t> благодаря э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ффективности  подобранной терапии. У пациента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стойкая ремиссия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организован контроль за его состоянием</a:t>
            </a:r>
          </a:p>
          <a:p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037CD-D8B6-F589-B2BE-AFC7CBACCF21}"/>
              </a:ext>
            </a:extLst>
          </p:cNvPr>
          <p:cNvSpPr txBox="1"/>
          <p:nvPr/>
        </p:nvSpPr>
        <p:spPr>
          <a:xfrm>
            <a:off x="5069368" y="4376711"/>
            <a:ext cx="29443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курса лечения пациент вернулся в Москву, где был проведен очередной плановый контрольный осмотр в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Хадасса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Сколково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B38E9-6FF8-1F92-38AC-189F4A45C474}"/>
              </a:ext>
            </a:extLst>
          </p:cNvPr>
          <p:cNvSpPr txBox="1"/>
          <p:nvPr/>
        </p:nvSpPr>
        <p:spPr>
          <a:xfrm>
            <a:off x="4848486" y="1874659"/>
            <a:ext cx="29669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Консультация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5B38E9-6FF8-1F92-38AC-189F4A45C474}"/>
              </a:ext>
            </a:extLst>
          </p:cNvPr>
          <p:cNvSpPr txBox="1"/>
          <p:nvPr/>
        </p:nvSpPr>
        <p:spPr>
          <a:xfrm>
            <a:off x="5013718" y="4136340"/>
            <a:ext cx="29269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Контроль состояния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5B38E9-6FF8-1F92-38AC-189F4A45C474}"/>
              </a:ext>
            </a:extLst>
          </p:cNvPr>
          <p:cNvSpPr txBox="1"/>
          <p:nvPr/>
        </p:nvSpPr>
        <p:spPr>
          <a:xfrm>
            <a:off x="8451103" y="4136633"/>
            <a:ext cx="27646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Результаты лечения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7615755" cy="1692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Лучшие специалисты мирового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 </a:t>
            </a:r>
          </a:p>
          <a:p>
            <a:pPr>
              <a:lnSpc>
                <a:spcPts val="4400"/>
              </a:lnSpc>
            </a:pPr>
            <a:endParaRPr lang="ru-RU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7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8275CB6C-C97D-2ECC-B4DD-51B407E7EA4F}"/>
              </a:ext>
            </a:extLst>
          </p:cNvPr>
          <p:cNvCxnSpPr>
            <a:cxnSpLocks/>
          </p:cNvCxnSpPr>
          <p:nvPr/>
        </p:nvCxnSpPr>
        <p:spPr>
          <a:xfrm>
            <a:off x="817318" y="3327159"/>
            <a:ext cx="0" cy="20449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166613C-0598-20AC-00B9-74A48E1592B4}"/>
              </a:ext>
            </a:extLst>
          </p:cNvPr>
          <p:cNvCxnSpPr>
            <a:cxnSpLocks/>
          </p:cNvCxnSpPr>
          <p:nvPr/>
        </p:nvCxnSpPr>
        <p:spPr>
          <a:xfrm>
            <a:off x="3673407" y="3327156"/>
            <a:ext cx="0" cy="172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08AA91-D688-1DC8-DC9F-F648DA0255CC}"/>
              </a:ext>
            </a:extLst>
          </p:cNvPr>
          <p:cNvSpPr txBox="1"/>
          <p:nvPr/>
        </p:nvSpPr>
        <p:spPr>
          <a:xfrm>
            <a:off x="659316" y="1766512"/>
            <a:ext cx="1109992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пальпации женщина (48 лет) нашла у себя узел в молочной железе и обратилась к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маммологу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месту жительства. Онколог рекомендовал провести маммографию и УЗИ с биопсией, в ходе которой был выявлен диагноз </a:t>
            </a:r>
            <a:r>
              <a:rPr lang="ru-RU" sz="16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Карцинома правой молочной железы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Сразу после постановки диагноза женщина обратилась в страховую компанию</a:t>
            </a:r>
            <a:endParaRPr lang="ru-RU" sz="1600" dirty="0">
              <a:solidFill>
                <a:srgbClr val="79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4F28B9F-7A9E-23FE-DC9E-A282579B9264}"/>
              </a:ext>
            </a:extLst>
          </p:cNvPr>
          <p:cNvSpPr/>
          <p:nvPr/>
        </p:nvSpPr>
        <p:spPr>
          <a:xfrm>
            <a:off x="720063" y="2817184"/>
            <a:ext cx="2231412" cy="486696"/>
          </a:xfrm>
          <a:prstGeom prst="roundRect">
            <a:avLst>
              <a:gd name="adj" fmla="val 13420"/>
            </a:avLst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3758F80-4F04-A4DA-B8F7-2FB43EA376C4}"/>
              </a:ext>
            </a:extLst>
          </p:cNvPr>
          <p:cNvSpPr/>
          <p:nvPr/>
        </p:nvSpPr>
        <p:spPr>
          <a:xfrm>
            <a:off x="3563746" y="2811414"/>
            <a:ext cx="2231412" cy="486696"/>
          </a:xfrm>
          <a:prstGeom prst="roundRect">
            <a:avLst>
              <a:gd name="adj" fmla="val 13420"/>
            </a:avLst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986D5F1-0CF9-44BE-4CC0-A7C498F91178}"/>
              </a:ext>
            </a:extLst>
          </p:cNvPr>
          <p:cNvSpPr/>
          <p:nvPr/>
        </p:nvSpPr>
        <p:spPr>
          <a:xfrm>
            <a:off x="6407429" y="2819034"/>
            <a:ext cx="2231412" cy="486696"/>
          </a:xfrm>
          <a:prstGeom prst="roundRect">
            <a:avLst>
              <a:gd name="adj" fmla="val 13420"/>
            </a:avLst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0367BD6-9FF4-151A-DB0F-D94B6404825A}"/>
              </a:ext>
            </a:extLst>
          </p:cNvPr>
          <p:cNvSpPr/>
          <p:nvPr/>
        </p:nvSpPr>
        <p:spPr>
          <a:xfrm>
            <a:off x="9273170" y="2815907"/>
            <a:ext cx="2231412" cy="486696"/>
          </a:xfrm>
          <a:prstGeom prst="roundRect">
            <a:avLst>
              <a:gd name="adj" fmla="val 13420"/>
            </a:avLst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2B66ADF-ED4A-7AFC-CD4D-2EEB81D8A0B3}"/>
              </a:ext>
            </a:extLst>
          </p:cNvPr>
          <p:cNvCxnSpPr/>
          <p:nvPr/>
        </p:nvCxnSpPr>
        <p:spPr>
          <a:xfrm>
            <a:off x="2933205" y="3055124"/>
            <a:ext cx="63054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861383E-357D-46B8-6185-2C2681750C48}"/>
              </a:ext>
            </a:extLst>
          </p:cNvPr>
          <p:cNvCxnSpPr/>
          <p:nvPr/>
        </p:nvCxnSpPr>
        <p:spPr>
          <a:xfrm>
            <a:off x="5799068" y="3055124"/>
            <a:ext cx="63054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C511A7D-4A6F-D5D8-5D8B-59EC3605666A}"/>
              </a:ext>
            </a:extLst>
          </p:cNvPr>
          <p:cNvCxnSpPr/>
          <p:nvPr/>
        </p:nvCxnSpPr>
        <p:spPr>
          <a:xfrm>
            <a:off x="8642629" y="3055124"/>
            <a:ext cx="63054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E4E8A22B-5179-8B53-1B58-09182C61C32F}"/>
              </a:ext>
            </a:extLst>
          </p:cNvPr>
          <p:cNvCxnSpPr>
            <a:stCxn id="36" idx="2"/>
          </p:cNvCxnSpPr>
          <p:nvPr/>
        </p:nvCxnSpPr>
        <p:spPr>
          <a:xfrm>
            <a:off x="773441" y="3456569"/>
            <a:ext cx="107205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4C0020FE-3C27-B904-9BE8-4C706829D188}"/>
              </a:ext>
            </a:extLst>
          </p:cNvPr>
          <p:cNvSpPr/>
          <p:nvPr/>
        </p:nvSpPr>
        <p:spPr>
          <a:xfrm>
            <a:off x="773441" y="3406388"/>
            <a:ext cx="100361" cy="100361"/>
          </a:xfrm>
          <a:prstGeom prst="ellipse">
            <a:avLst/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C605284-E7E4-10EB-96DE-68361F598319}"/>
              </a:ext>
            </a:extLst>
          </p:cNvPr>
          <p:cNvSpPr/>
          <p:nvPr/>
        </p:nvSpPr>
        <p:spPr>
          <a:xfrm>
            <a:off x="3625570" y="3406388"/>
            <a:ext cx="100361" cy="100361"/>
          </a:xfrm>
          <a:prstGeom prst="ellipse">
            <a:avLst/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9AD5F0A-9D64-FEB1-22EA-1D5815C88898}"/>
              </a:ext>
            </a:extLst>
          </p:cNvPr>
          <p:cNvCxnSpPr>
            <a:cxnSpLocks/>
          </p:cNvCxnSpPr>
          <p:nvPr/>
        </p:nvCxnSpPr>
        <p:spPr>
          <a:xfrm>
            <a:off x="6554231" y="3327158"/>
            <a:ext cx="0" cy="180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EBB9C5BC-BC6C-AD67-0CF4-A8F65B31121D}"/>
              </a:ext>
            </a:extLst>
          </p:cNvPr>
          <p:cNvCxnSpPr>
            <a:cxnSpLocks/>
            <a:endCxn id="117" idx="0"/>
          </p:cNvCxnSpPr>
          <p:nvPr/>
        </p:nvCxnSpPr>
        <p:spPr>
          <a:xfrm>
            <a:off x="9399031" y="3327159"/>
            <a:ext cx="6168" cy="15382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9B34428-CD2F-0D2F-2333-414A1E3D9161}"/>
              </a:ext>
            </a:extLst>
          </p:cNvPr>
          <p:cNvSpPr txBox="1"/>
          <p:nvPr/>
        </p:nvSpPr>
        <p:spPr>
          <a:xfrm>
            <a:off x="1093460" y="3568089"/>
            <a:ext cx="2039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направлена в клинику Гелиос Германия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8338F7-673B-7C8C-31B3-D9BE713A16B9}"/>
              </a:ext>
            </a:extLst>
          </p:cNvPr>
          <p:cNvSpPr txBox="1"/>
          <p:nvPr/>
        </p:nvSpPr>
        <p:spPr>
          <a:xfrm>
            <a:off x="1094576" y="4363472"/>
            <a:ext cx="203938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1400" dirty="0" err="1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иммуногистохимическое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DC2230-83EC-1487-6B73-C9DDD280D1A7}"/>
              </a:ext>
            </a:extLst>
          </p:cNvPr>
          <p:cNvSpPr txBox="1"/>
          <p:nvPr/>
        </p:nvSpPr>
        <p:spPr>
          <a:xfrm>
            <a:off x="1093460" y="5154168"/>
            <a:ext cx="21485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назначена химиотерапия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современными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препаратами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71BCADC-29D4-8B1C-1645-FD820DEFBBDC}"/>
              </a:ext>
            </a:extLst>
          </p:cNvPr>
          <p:cNvSpPr txBox="1"/>
          <p:nvPr/>
        </p:nvSpPr>
        <p:spPr>
          <a:xfrm>
            <a:off x="3914514" y="3559441"/>
            <a:ext cx="203938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курс современной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химиотерапии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E01D04-8EBE-CACD-D1E7-38381AF6DF8F}"/>
              </a:ext>
            </a:extLst>
          </p:cNvPr>
          <p:cNvSpPr txBox="1"/>
          <p:nvPr/>
        </p:nvSpPr>
        <p:spPr>
          <a:xfrm>
            <a:off x="3922821" y="4794228"/>
            <a:ext cx="203938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проведена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органосохраняющая операция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75F53B1-F956-1C57-3F72-96B8AB8F65D0}"/>
              </a:ext>
            </a:extLst>
          </p:cNvPr>
          <p:cNvSpPr txBox="1"/>
          <p:nvPr/>
        </p:nvSpPr>
        <p:spPr>
          <a:xfrm>
            <a:off x="6792262" y="3583058"/>
            <a:ext cx="2039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восстановления (30 дней)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AED9F93-3968-7147-6AEA-8223620359F9}"/>
              </a:ext>
            </a:extLst>
          </p:cNvPr>
          <p:cNvSpPr txBox="1"/>
          <p:nvPr/>
        </p:nvSpPr>
        <p:spPr>
          <a:xfrm>
            <a:off x="6792262" y="4243332"/>
            <a:ext cx="2039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облучение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 поражения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F7611C8-C9AD-32C5-A350-BC7FF5783C4B}"/>
              </a:ext>
            </a:extLst>
          </p:cNvPr>
          <p:cNvSpPr txBox="1"/>
          <p:nvPr/>
        </p:nvSpPr>
        <p:spPr>
          <a:xfrm>
            <a:off x="6786928" y="4931990"/>
            <a:ext cx="2039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возвращение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домой в РФ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B78082-D6D0-D9E9-0CBC-5CE5E7FEAAD8}"/>
              </a:ext>
            </a:extLst>
          </p:cNvPr>
          <p:cNvSpPr txBox="1"/>
          <p:nvPr/>
        </p:nvSpPr>
        <p:spPr>
          <a:xfrm>
            <a:off x="9665878" y="3570782"/>
            <a:ext cx="203938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полное обследование, результат –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рецидива, стойкая ремиссия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6ADA77D-4588-9DF5-BE7D-BE304A4B168F}"/>
              </a:ext>
            </a:extLst>
          </p:cNvPr>
          <p:cNvSpPr txBox="1"/>
          <p:nvPr/>
        </p:nvSpPr>
        <p:spPr>
          <a:xfrm>
            <a:off x="9682201" y="4734097"/>
            <a:ext cx="203938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обследование в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Германии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месяцев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A58A7B1B-B79E-0CBA-BD41-FFA1429D05B0}"/>
              </a:ext>
            </a:extLst>
          </p:cNvPr>
          <p:cNvSpPr/>
          <p:nvPr/>
        </p:nvSpPr>
        <p:spPr>
          <a:xfrm>
            <a:off x="9354586" y="3406388"/>
            <a:ext cx="100361" cy="100361"/>
          </a:xfrm>
          <a:prstGeom prst="ellipse">
            <a:avLst/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1FF1A32-380C-8123-F979-3D82EAE9F640}"/>
              </a:ext>
            </a:extLst>
          </p:cNvPr>
          <p:cNvSpPr/>
          <p:nvPr/>
        </p:nvSpPr>
        <p:spPr>
          <a:xfrm>
            <a:off x="6506712" y="3406388"/>
            <a:ext cx="100361" cy="100361"/>
          </a:xfrm>
          <a:prstGeom prst="ellipse">
            <a:avLst/>
          </a:prstGeom>
          <a:solidFill>
            <a:srgbClr val="9C92FF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A4A6C9F-CCAD-C06A-B874-5B5F13C7BD14}"/>
              </a:ext>
            </a:extLst>
          </p:cNvPr>
          <p:cNvSpPr txBox="1"/>
          <p:nvPr/>
        </p:nvSpPr>
        <p:spPr>
          <a:xfrm>
            <a:off x="996007" y="2837394"/>
            <a:ext cx="15770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</a:p>
          <a:p>
            <a:pPr algn="ctr"/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82B47A-635C-DDEF-4083-C3371E3AC916}"/>
              </a:ext>
            </a:extLst>
          </p:cNvPr>
          <p:cNvSpPr txBox="1"/>
          <p:nvPr/>
        </p:nvSpPr>
        <p:spPr>
          <a:xfrm>
            <a:off x="3846034" y="2803588"/>
            <a:ext cx="16488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algn="ctr"/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51284DD-7C0D-F40A-8967-7B896E81E6CB}"/>
              </a:ext>
            </a:extLst>
          </p:cNvPr>
          <p:cNvSpPr txBox="1"/>
          <p:nvPr/>
        </p:nvSpPr>
        <p:spPr>
          <a:xfrm>
            <a:off x="6681898" y="2803794"/>
            <a:ext cx="16488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algn="ctr"/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61906A-0F03-070E-7AA5-790B5ECC2862}"/>
              </a:ext>
            </a:extLst>
          </p:cNvPr>
          <p:cNvSpPr txBox="1"/>
          <p:nvPr/>
        </p:nvSpPr>
        <p:spPr>
          <a:xfrm>
            <a:off x="9354586" y="2801254"/>
            <a:ext cx="21125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algn="ctr"/>
            <a:r>
              <a:rPr lang="ru-RU" sz="16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3578C36B-590C-3622-7019-2D706F01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449" y="3653980"/>
            <a:ext cx="264057" cy="25200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8EE0EF91-D2F4-5330-FFC8-23118BC368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890" y="4535333"/>
            <a:ext cx="264057" cy="25200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312D369-245F-D472-04ED-79E2700D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449" y="5270745"/>
            <a:ext cx="264057" cy="2520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F4F948-B525-AD0C-E78F-1EE1C8504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36666" y="3653980"/>
            <a:ext cx="264057" cy="25200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8EB2B56E-0437-C61A-A2BB-D2563427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36666" y="4906311"/>
            <a:ext cx="264057" cy="25200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B5F8903-D841-E72B-E711-2230881F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3765" y="3653980"/>
            <a:ext cx="264057" cy="2520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10302F3-7086-36F6-FEA7-BC9A4F24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3765" y="4334347"/>
            <a:ext cx="264057" cy="252000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9C8DE837-3670-88BC-4B7B-4ACACE6E9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3765" y="5029699"/>
            <a:ext cx="264057" cy="25200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E9B0959-4CB6-C713-C4EF-3071656F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54057" y="3653980"/>
            <a:ext cx="264057" cy="25200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F744AB66-9D2B-DA16-1532-998BA4AF58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73170" y="4865394"/>
            <a:ext cx="264057" cy="252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F7B33A3-CC9C-635E-EFB4-765A07CDF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7330" y="6063198"/>
            <a:ext cx="1186288" cy="591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1197" y="6063198"/>
            <a:ext cx="515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Лечащий врач: </a:t>
            </a:r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гл. врач клиники Гелиос,</a:t>
            </a:r>
          </a:p>
          <a:p>
            <a:pPr algn="just"/>
            <a:r>
              <a:rPr lang="ru-RU" sz="14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доктор мед. наук  М. Фридрих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11963248" cy="1692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Продолжительное комплексное лечение в</a:t>
            </a:r>
          </a:p>
          <a:p>
            <a:pPr>
              <a:lnSpc>
                <a:spcPts val="44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ведущих клиниках мира </a:t>
            </a:r>
          </a:p>
          <a:p>
            <a:pPr>
              <a:lnSpc>
                <a:spcPts val="4400"/>
              </a:lnSpc>
            </a:pPr>
            <a:endParaRPr lang="ru-RU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3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74EF6F8-7078-D34E-8587-73D42CD23A46}"/>
              </a:ext>
            </a:extLst>
          </p:cNvPr>
          <p:cNvSpPr/>
          <p:nvPr/>
        </p:nvSpPr>
        <p:spPr>
          <a:xfrm>
            <a:off x="9109480" y="283422"/>
            <a:ext cx="2815295" cy="2268000"/>
          </a:xfrm>
          <a:prstGeom prst="roundRect">
            <a:avLst>
              <a:gd name="adj" fmla="val 3611"/>
            </a:avLst>
          </a:prstGeom>
          <a:solidFill>
            <a:srgbClr val="3E0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9B10D206-D54F-5047-BF4B-5C64D1AD2F5C}"/>
              </a:ext>
            </a:extLst>
          </p:cNvPr>
          <p:cNvSpPr/>
          <p:nvPr/>
        </p:nvSpPr>
        <p:spPr>
          <a:xfrm>
            <a:off x="6193689" y="2780022"/>
            <a:ext cx="2802673" cy="3731614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0E358FE-D855-D246-B389-3E57118E91A0}"/>
              </a:ext>
            </a:extLst>
          </p:cNvPr>
          <p:cNvSpPr/>
          <p:nvPr/>
        </p:nvSpPr>
        <p:spPr>
          <a:xfrm>
            <a:off x="9160202" y="2780022"/>
            <a:ext cx="2802673" cy="3731614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518DA9D1-D5FE-3149-B6C4-012F3B5D4438}"/>
              </a:ext>
            </a:extLst>
          </p:cNvPr>
          <p:cNvSpPr/>
          <p:nvPr/>
        </p:nvSpPr>
        <p:spPr>
          <a:xfrm>
            <a:off x="9273315" y="604614"/>
            <a:ext cx="2564901" cy="1489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Итог лечения: клиент дома, чувствует себя </a:t>
            </a:r>
            <a:r>
              <a:rPr lang="ru-RU" sz="1600" dirty="0">
                <a:solidFill>
                  <a:srgbClr val="79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хорошо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 defTabSz="609630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План дальнейшего обследования согласован. </a:t>
            </a:r>
          </a:p>
          <a:p>
            <a:pPr defTabSz="609630"/>
            <a:r>
              <a:rPr lang="ru-RU" sz="1600" dirty="0">
                <a:solidFill>
                  <a:srgbClr val="79FF3A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Прогнозы положительные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  <a:p>
            <a:pPr defTabSz="609630">
              <a:lnSpc>
                <a:spcPts val="3000"/>
              </a:lnSpc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2DF868E6-9689-2442-8DAD-2B4ADE489024}"/>
              </a:ext>
            </a:extLst>
          </p:cNvPr>
          <p:cNvSpPr/>
          <p:nvPr/>
        </p:nvSpPr>
        <p:spPr>
          <a:xfrm>
            <a:off x="6386085" y="2944203"/>
            <a:ext cx="1944000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3D2D17C5-4976-A54F-87BB-A45325D4BB19}"/>
              </a:ext>
            </a:extLst>
          </p:cNvPr>
          <p:cNvSpPr/>
          <p:nvPr/>
        </p:nvSpPr>
        <p:spPr>
          <a:xfrm>
            <a:off x="9311421" y="2880113"/>
            <a:ext cx="2500236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ru-RU" sz="2800" dirty="0">
                <a:solidFill>
                  <a:srgbClr val="38056C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Радиотерапия</a:t>
            </a: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421E01A-E84E-F14B-BA84-10A56696CF99}"/>
              </a:ext>
            </a:extLst>
          </p:cNvPr>
          <p:cNvSpPr/>
          <p:nvPr/>
        </p:nvSpPr>
        <p:spPr>
          <a:xfrm>
            <a:off x="9377227" y="3079626"/>
            <a:ext cx="24355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Этап радиотерапии в Израиле, на котором клиент получил IMRT </a:t>
            </a:r>
            <a:r>
              <a:rPr lang="ru-RU" sz="1400" dirty="0" err="1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Rapid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Arc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позволяющий подавать всю дозу облучения точечно, исключительно на область опухоли кишечника,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без повреждения здоровых тканей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, постоянно корректируя размеры места облучения под контролем динамического МРТ</a:t>
            </a:r>
          </a:p>
        </p:txBody>
      </p:sp>
      <p:sp>
        <p:nvSpPr>
          <p:cNvPr id="37" name="Text 6">
            <a:extLst>
              <a:ext uri="{FF2B5EF4-FFF2-40B4-BE49-F238E27FC236}">
                <a16:creationId xmlns:a16="http://schemas.microsoft.com/office/drawing/2014/main" id="{9C44098B-A744-014B-95D8-B4EDC68435FF}"/>
              </a:ext>
            </a:extLst>
          </p:cNvPr>
          <p:cNvSpPr/>
          <p:nvPr/>
        </p:nvSpPr>
        <p:spPr>
          <a:xfrm>
            <a:off x="963273" y="1452868"/>
            <a:ext cx="677745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Мужчине (59 лет) диагноз </a:t>
            </a: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рак прямой кишки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был поставлен в городском онкологическом диспансере. Клиент сразу обратился в Ренессанс Страхование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Случай был признан страховым и по желанию пациента сразу было организовано лечение в клинике Израиля</a:t>
            </a:r>
          </a:p>
        </p:txBody>
      </p:sp>
      <p:sp>
        <p:nvSpPr>
          <p:cNvPr id="38" name="Text 3">
            <a:extLst>
              <a:ext uri="{FF2B5EF4-FFF2-40B4-BE49-F238E27FC236}">
                <a16:creationId xmlns:a16="http://schemas.microsoft.com/office/drawing/2014/main" id="{70A318E8-35AA-6546-BED5-58A023050589}"/>
              </a:ext>
            </a:extLst>
          </p:cNvPr>
          <p:cNvSpPr/>
          <p:nvPr/>
        </p:nvSpPr>
        <p:spPr>
          <a:xfrm>
            <a:off x="6408303" y="3316110"/>
            <a:ext cx="239885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По результату обследования было принято решение продлить химиотерапию на 2 курса. </a:t>
            </a:r>
          </a:p>
          <a:p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Через 1 месяц после окончания последнего курса химиотерапии состоялась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вторая поездка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клиента на лечение в Израиль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B10D206-D54F-5047-BF4B-5C64D1AD2F5C}"/>
              </a:ext>
            </a:extLst>
          </p:cNvPr>
          <p:cNvSpPr/>
          <p:nvPr/>
        </p:nvSpPr>
        <p:spPr>
          <a:xfrm>
            <a:off x="3214137" y="2780022"/>
            <a:ext cx="2802673" cy="3731614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B10D206-D54F-5047-BF4B-5C64D1AD2F5C}"/>
              </a:ext>
            </a:extLst>
          </p:cNvPr>
          <p:cNvSpPr/>
          <p:nvPr/>
        </p:nvSpPr>
        <p:spPr>
          <a:xfrm>
            <a:off x="221849" y="2780022"/>
            <a:ext cx="2802673" cy="3731614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70A318E8-35AA-6546-BED5-58A023050589}"/>
              </a:ext>
            </a:extLst>
          </p:cNvPr>
          <p:cNvSpPr/>
          <p:nvPr/>
        </p:nvSpPr>
        <p:spPr>
          <a:xfrm>
            <a:off x="446538" y="3315225"/>
            <a:ext cx="253470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 клинике подтвердили диагноз и изменили план лечения, т.к. появилась необходимость срочного оперативного вмешательства на легком, где был найден одиночный метастаз. Была проведена экстренная операция,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что позволило избежать травмирующей радиотерапии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легкого и дальнейшего распространения метастазов </a:t>
            </a:r>
          </a:p>
          <a:p>
            <a:b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3E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70A318E8-35AA-6546-BED5-58A023050589}"/>
              </a:ext>
            </a:extLst>
          </p:cNvPr>
          <p:cNvSpPr/>
          <p:nvPr/>
        </p:nvSpPr>
        <p:spPr>
          <a:xfrm>
            <a:off x="3431642" y="3317474"/>
            <a:ext cx="251229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Клиенту назначена  химиотерапия.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Все лекарства выданы в Израиле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 и привезены пациентом в Россию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для приема в </a:t>
            </a:r>
            <a:r>
              <a:rPr lang="ru-RU" sz="1400" b="1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домашних условиях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После окончания лечения проведен контроль состояния в РФ. Результаты исследований пересмотрены радиологами в Израиле и проведена онлайн консультация с лечащим врачом</a:t>
            </a:r>
            <a:endParaRPr lang="en-US" sz="1400" dirty="0">
              <a:solidFill>
                <a:srgbClr val="3E0071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2DF868E6-9689-2442-8DAD-2B4ADE489024}"/>
              </a:ext>
            </a:extLst>
          </p:cNvPr>
          <p:cNvSpPr/>
          <p:nvPr/>
        </p:nvSpPr>
        <p:spPr>
          <a:xfrm>
            <a:off x="3497868" y="2939619"/>
            <a:ext cx="1944000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2DF868E6-9689-2442-8DAD-2B4ADE489024}"/>
              </a:ext>
            </a:extLst>
          </p:cNvPr>
          <p:cNvSpPr/>
          <p:nvPr/>
        </p:nvSpPr>
        <p:spPr>
          <a:xfrm>
            <a:off x="728248" y="2885259"/>
            <a:ext cx="1665702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ru-RU" sz="2800" dirty="0">
                <a:solidFill>
                  <a:srgbClr val="38056C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Операция</a:t>
            </a: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DF868E6-9689-2442-8DAD-2B4ADE489024}"/>
              </a:ext>
            </a:extLst>
          </p:cNvPr>
          <p:cNvSpPr/>
          <p:nvPr/>
        </p:nvSpPr>
        <p:spPr>
          <a:xfrm>
            <a:off x="3422959" y="2885259"/>
            <a:ext cx="2517812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ru-RU" sz="2800" dirty="0">
                <a:solidFill>
                  <a:srgbClr val="38056C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Химиотерапия</a:t>
            </a: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2DF868E6-9689-2442-8DAD-2B4ADE489024}"/>
              </a:ext>
            </a:extLst>
          </p:cNvPr>
          <p:cNvSpPr/>
          <p:nvPr/>
        </p:nvSpPr>
        <p:spPr>
          <a:xfrm>
            <a:off x="6390195" y="2883324"/>
            <a:ext cx="2480756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ru-RU" sz="2800" dirty="0">
                <a:solidFill>
                  <a:srgbClr val="38056C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Обследование</a:t>
            </a:r>
            <a:endParaRPr lang="en-US" sz="28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53FA2A-5703-2D19-C0E5-B9B4C6EA5F08}"/>
              </a:ext>
            </a:extLst>
          </p:cNvPr>
          <p:cNvSpPr txBox="1"/>
          <p:nvPr/>
        </p:nvSpPr>
        <p:spPr>
          <a:xfrm>
            <a:off x="952652" y="585009"/>
            <a:ext cx="13652348" cy="5386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609630">
              <a:lnSpc>
                <a:spcPts val="4200"/>
              </a:lnSpc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Положительный результат</a:t>
            </a:r>
            <a:endParaRPr lang="ru-RU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10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33EDE356-B4D1-DDE9-78A2-4852922495B7}"/>
              </a:ext>
            </a:extLst>
          </p:cNvPr>
          <p:cNvSpPr/>
          <p:nvPr/>
        </p:nvSpPr>
        <p:spPr>
          <a:xfrm>
            <a:off x="8070918" y="2118143"/>
            <a:ext cx="3726690" cy="2028853"/>
          </a:xfrm>
          <a:prstGeom prst="roundRect">
            <a:avLst>
              <a:gd name="adj" fmla="val 4971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B42E7C9-80BC-8134-2A0C-5E3144658051}"/>
              </a:ext>
            </a:extLst>
          </p:cNvPr>
          <p:cNvSpPr/>
          <p:nvPr/>
        </p:nvSpPr>
        <p:spPr>
          <a:xfrm>
            <a:off x="4223023" y="2118143"/>
            <a:ext cx="3726690" cy="2028853"/>
          </a:xfrm>
          <a:prstGeom prst="roundRect">
            <a:avLst>
              <a:gd name="adj" fmla="val 4971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A0C7331-AFF8-FF85-B321-CD2FD2C10918}"/>
              </a:ext>
            </a:extLst>
          </p:cNvPr>
          <p:cNvSpPr/>
          <p:nvPr/>
        </p:nvSpPr>
        <p:spPr>
          <a:xfrm>
            <a:off x="371475" y="2118143"/>
            <a:ext cx="3726690" cy="2028853"/>
          </a:xfrm>
          <a:prstGeom prst="roundRect">
            <a:avLst>
              <a:gd name="adj" fmla="val 4971"/>
            </a:avLst>
          </a:prstGeom>
          <a:solidFill>
            <a:srgbClr val="CCC8F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79F057C-19D2-B552-F7B4-7E0CF3B90603}"/>
              </a:ext>
            </a:extLst>
          </p:cNvPr>
          <p:cNvSpPr/>
          <p:nvPr/>
        </p:nvSpPr>
        <p:spPr>
          <a:xfrm>
            <a:off x="378302" y="2118142"/>
            <a:ext cx="3726690" cy="2765519"/>
          </a:xfrm>
          <a:prstGeom prst="roundRect">
            <a:avLst>
              <a:gd name="adj" fmla="val 3533"/>
            </a:avLst>
          </a:prstGeom>
          <a:solidFill>
            <a:schemeClr val="bg1">
              <a:alpha val="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88BC18EC-91B5-6BB2-FD84-346F294EB1CB}"/>
              </a:ext>
            </a:extLst>
          </p:cNvPr>
          <p:cNvSpPr/>
          <p:nvPr/>
        </p:nvSpPr>
        <p:spPr>
          <a:xfrm>
            <a:off x="8067744" y="2118142"/>
            <a:ext cx="3726690" cy="2765519"/>
          </a:xfrm>
          <a:prstGeom prst="roundRect">
            <a:avLst>
              <a:gd name="adj" fmla="val 3533"/>
            </a:avLst>
          </a:prstGeom>
          <a:solidFill>
            <a:schemeClr val="bg1">
              <a:alpha val="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BDEDA366-8699-4B61-A774-1F462D6E6224}"/>
              </a:ext>
            </a:extLst>
          </p:cNvPr>
          <p:cNvSpPr/>
          <p:nvPr/>
        </p:nvSpPr>
        <p:spPr>
          <a:xfrm>
            <a:off x="4223023" y="2118142"/>
            <a:ext cx="3726690" cy="2765519"/>
          </a:xfrm>
          <a:prstGeom prst="roundRect">
            <a:avLst>
              <a:gd name="adj" fmla="val 3533"/>
            </a:avLst>
          </a:prstGeom>
          <a:solidFill>
            <a:schemeClr val="bg1">
              <a:alpha val="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DEA44-3789-70CF-FF46-5C1C0D7BACF9}"/>
              </a:ext>
            </a:extLst>
          </p:cNvPr>
          <p:cNvSpPr txBox="1"/>
          <p:nvPr/>
        </p:nvSpPr>
        <p:spPr>
          <a:xfrm>
            <a:off x="803347" y="2545919"/>
            <a:ext cx="2994632" cy="11664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178 722,00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967,70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116 990,12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84BCB-E8A7-4E1C-AF5D-6F4768093814}"/>
              </a:ext>
            </a:extLst>
          </p:cNvPr>
          <p:cNvSpPr txBox="1"/>
          <p:nvPr/>
        </p:nvSpPr>
        <p:spPr>
          <a:xfrm>
            <a:off x="1534328" y="4370359"/>
            <a:ext cx="1440000" cy="32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94492-9FDE-47C2-19F3-16325E2BA43E}"/>
              </a:ext>
            </a:extLst>
          </p:cNvPr>
          <p:cNvSpPr txBox="1"/>
          <p:nvPr/>
        </p:nvSpPr>
        <p:spPr>
          <a:xfrm>
            <a:off x="5386526" y="4421434"/>
            <a:ext cx="1418949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Израиль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63C901-809D-D728-29A4-F8BF15420D93}"/>
              </a:ext>
            </a:extLst>
          </p:cNvPr>
          <p:cNvSpPr txBox="1"/>
          <p:nvPr/>
        </p:nvSpPr>
        <p:spPr>
          <a:xfrm>
            <a:off x="9202769" y="4365856"/>
            <a:ext cx="1440000" cy="32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5CCCA-1F22-570D-7BE4-59DA0133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19661" y="2236593"/>
            <a:ext cx="517819" cy="4920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EDEA44-3789-70CF-FF46-5C1C0D7BACF9}"/>
              </a:ext>
            </a:extLst>
          </p:cNvPr>
          <p:cNvSpPr txBox="1"/>
          <p:nvPr/>
        </p:nvSpPr>
        <p:spPr>
          <a:xfrm>
            <a:off x="4307437" y="2545919"/>
            <a:ext cx="2718405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1 075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>
              <a:lnSpc>
                <a:spcPts val="1800"/>
              </a:lnSpc>
            </a:pP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ctr">
              <a:lnSpc>
                <a:spcPts val="1800"/>
              </a:lnSpc>
            </a:pP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EDEA44-3789-70CF-FF46-5C1C0D7BACF9}"/>
              </a:ext>
            </a:extLst>
          </p:cNvPr>
          <p:cNvSpPr txBox="1"/>
          <p:nvPr/>
        </p:nvSpPr>
        <p:spPr>
          <a:xfrm>
            <a:off x="8493547" y="2545919"/>
            <a:ext cx="3302474" cy="11664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77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076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,70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107 065,60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>
              <a:solidFill>
                <a:srgbClr val="3805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918587" y="585009"/>
            <a:ext cx="7796113" cy="11285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Стоимость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лечения за рубежом и примеры выплат АО «Буду»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68077" y="2831941"/>
            <a:ext cx="2462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377 413</a:t>
            </a:r>
            <a:r>
              <a:rPr lang="en-US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</a:t>
            </a:r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28166" y="3299363"/>
            <a:ext cx="2294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89 141,00 </a:t>
            </a:r>
            <a:r>
              <a:rPr lang="en-GB" sz="24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ru-RU" sz="24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30270C8-5F48-8810-F562-CD28AAF4D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0662" y="2234026"/>
            <a:ext cx="541986" cy="49365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8EF52F0-EF46-9815-5971-326FA120D9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7208" y="2194971"/>
            <a:ext cx="539964" cy="5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E1CC9E6-CBA0-920F-43F9-AB07CF51C500}"/>
              </a:ext>
            </a:extLst>
          </p:cNvPr>
          <p:cNvSpPr/>
          <p:nvPr/>
        </p:nvSpPr>
        <p:spPr>
          <a:xfrm>
            <a:off x="487332" y="404812"/>
            <a:ext cx="5039051" cy="6048376"/>
          </a:xfrm>
          <a:prstGeom prst="roundRect">
            <a:avLst>
              <a:gd name="adj" fmla="val 0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92170B01-FDDD-26C4-8BCB-77DE5CCC14A6}"/>
              </a:ext>
            </a:extLst>
          </p:cNvPr>
          <p:cNvSpPr/>
          <p:nvPr/>
        </p:nvSpPr>
        <p:spPr>
          <a:xfrm>
            <a:off x="650817" y="3670140"/>
            <a:ext cx="4768553" cy="795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79FF3A"/>
                </a:solidFill>
                <a:latin typeface="Arial" charset="0"/>
                <a:cs typeface="Arial" charset="0"/>
              </a:rPr>
              <a:t>организация и 100% оплата лечения </a:t>
            </a:r>
            <a:r>
              <a:rPr lang="ru-RU" dirty="0">
                <a:solidFill>
                  <a:srgbClr val="9C92FF"/>
                </a:solidFill>
                <a:latin typeface="Arial" charset="0"/>
                <a:cs typeface="Arial" charset="0"/>
              </a:rPr>
              <a:t>на территории России или за рубежом при наступлении критического заболевания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79FF3A"/>
              </a:solidFill>
              <a:effectLst/>
              <a:uLnTx/>
              <a:uFillTx/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D94D57F7-960E-E07E-27B4-2460AE21B4E5}"/>
              </a:ext>
            </a:extLst>
          </p:cNvPr>
          <p:cNvSpPr/>
          <p:nvPr/>
        </p:nvSpPr>
        <p:spPr>
          <a:xfrm>
            <a:off x="634919" y="5061816"/>
            <a:ext cx="4363657" cy="199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9873"/>
          <a:stretch/>
        </p:blipFill>
        <p:spPr>
          <a:xfrm>
            <a:off x="5642597" y="404812"/>
            <a:ext cx="6102254" cy="6048376"/>
          </a:xfrm>
          <a:prstGeom prst="rect">
            <a:avLst/>
          </a:prstGeom>
        </p:spPr>
      </p:pic>
      <p:sp>
        <p:nvSpPr>
          <p:cNvPr id="6" name="Text 9">
            <a:extLst>
              <a:ext uri="{FF2B5EF4-FFF2-40B4-BE49-F238E27FC236}">
                <a16:creationId xmlns:a16="http://schemas.microsoft.com/office/drawing/2014/main" id="{D94D57F7-960E-E07E-27B4-2460AE21B4E5}"/>
              </a:ext>
            </a:extLst>
          </p:cNvPr>
          <p:cNvSpPr/>
          <p:nvPr/>
        </p:nvSpPr>
        <p:spPr>
          <a:xfrm>
            <a:off x="650817" y="2190133"/>
            <a:ext cx="4914304" cy="125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rgbClr val="79FF3A"/>
                </a:solidFill>
                <a:latin typeface="Arial" charset="0"/>
                <a:cs typeface="Arial" charset="0"/>
              </a:rPr>
              <a:t>Продукт Лечение критических заболеваний </a:t>
            </a:r>
            <a:br>
              <a:rPr lang="ru-RU" sz="2400" b="1" dirty="0">
                <a:solidFill>
                  <a:srgbClr val="79FF3A"/>
                </a:solidFill>
                <a:latin typeface="Arial" charset="0"/>
                <a:cs typeface="Arial" charset="0"/>
              </a:rPr>
            </a:br>
            <a:r>
              <a:rPr lang="ru-RU" sz="2400" b="1" dirty="0">
                <a:solidFill>
                  <a:srgbClr val="79FF3A"/>
                </a:solidFill>
                <a:latin typeface="Arial" charset="0"/>
                <a:cs typeface="Arial" charset="0"/>
              </a:rPr>
              <a:t>в России </a:t>
            </a:r>
            <a:br>
              <a:rPr lang="ru-RU" sz="2400" b="1" dirty="0">
                <a:solidFill>
                  <a:srgbClr val="79FF3A"/>
                </a:solidFill>
                <a:latin typeface="Arial" charset="0"/>
                <a:cs typeface="Arial" charset="0"/>
              </a:rPr>
            </a:br>
            <a:r>
              <a:rPr lang="ru-RU" sz="2400" b="1" dirty="0">
                <a:solidFill>
                  <a:srgbClr val="79FF3A"/>
                </a:solidFill>
                <a:latin typeface="Arial" charset="0"/>
                <a:cs typeface="Arial" charset="0"/>
              </a:rPr>
              <a:t>и за рубежом</a:t>
            </a:r>
            <a:r>
              <a:rPr lang="en-US" sz="2400" b="1" dirty="0">
                <a:solidFill>
                  <a:srgbClr val="79FF3A"/>
                </a:solidFill>
                <a:latin typeface="Arial" charset="0"/>
                <a:cs typeface="Arial" charset="0"/>
              </a:rPr>
              <a:t> - </a:t>
            </a:r>
            <a:endParaRPr lang="ru-RU" sz="2400" b="1" dirty="0">
              <a:solidFill>
                <a:srgbClr val="79FF3A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0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22AE1-1601-31CB-C84E-2A277536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8234" y="395957"/>
            <a:ext cx="4008469" cy="3743415"/>
          </a:xfrm>
          <a:custGeom>
            <a:avLst/>
            <a:gdLst>
              <a:gd name="connsiteX0" fmla="*/ 45040 w 1583674"/>
              <a:gd name="connsiteY0" fmla="*/ 0 h 1478944"/>
              <a:gd name="connsiteX1" fmla="*/ 1538635 w 1583674"/>
              <a:gd name="connsiteY1" fmla="*/ 0 h 1478944"/>
              <a:gd name="connsiteX2" fmla="*/ 1578255 w 1583674"/>
              <a:gd name="connsiteY2" fmla="*/ 66227 h 1478944"/>
              <a:gd name="connsiteX3" fmla="*/ 831459 w 1583674"/>
              <a:gd name="connsiteY3" fmla="*/ 1455268 h 1478944"/>
              <a:gd name="connsiteX4" fmla="*/ 752216 w 1583674"/>
              <a:gd name="connsiteY4" fmla="*/ 1455268 h 1478944"/>
              <a:gd name="connsiteX5" fmla="*/ 5420 w 1583674"/>
              <a:gd name="connsiteY5" fmla="*/ 66227 h 1478944"/>
              <a:gd name="connsiteX6" fmla="*/ 45040 w 1583674"/>
              <a:gd name="connsiteY6" fmla="*/ 0 h 147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674" h="1478944">
                <a:moveTo>
                  <a:pt x="45040" y="0"/>
                </a:moveTo>
                <a:lnTo>
                  <a:pt x="1538635" y="0"/>
                </a:lnTo>
                <a:cubicBezTo>
                  <a:pt x="1572650" y="0"/>
                  <a:pt x="1594355" y="36280"/>
                  <a:pt x="1578255" y="66227"/>
                </a:cubicBezTo>
                <a:lnTo>
                  <a:pt x="831459" y="1455268"/>
                </a:lnTo>
                <a:cubicBezTo>
                  <a:pt x="814487" y="1486837"/>
                  <a:pt x="769187" y="1486837"/>
                  <a:pt x="752216" y="1455268"/>
                </a:cubicBezTo>
                <a:lnTo>
                  <a:pt x="5420" y="66227"/>
                </a:lnTo>
                <a:cubicBezTo>
                  <a:pt x="-10680" y="36280"/>
                  <a:pt x="11024" y="0"/>
                  <a:pt x="45040" y="0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03B95-8879-73C2-8345-0F10E862F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047" y="5556257"/>
            <a:ext cx="2938441" cy="767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FC7DAC-760F-DF56-B792-E9B7EE19A79B}"/>
              </a:ext>
            </a:extLst>
          </p:cNvPr>
          <p:cNvSpPr txBox="1"/>
          <p:nvPr/>
        </p:nvSpPr>
        <p:spPr>
          <a:xfrm>
            <a:off x="937426" y="548357"/>
            <a:ext cx="5762094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Будьте </a:t>
            </a:r>
            <a:br>
              <a:rPr lang="ru-RU" sz="6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здоровы!</a:t>
            </a:r>
          </a:p>
        </p:txBody>
      </p:sp>
      <p:pic>
        <p:nvPicPr>
          <p:cNvPr id="7" name="Object 2" descr="Object 2">
            <a:extLst>
              <a:ext uri="{FF2B5EF4-FFF2-40B4-BE49-F238E27FC236}">
                <a16:creationId xmlns:a16="http://schemas.microsoft.com/office/drawing/2014/main" id="{43FC05A2-D60D-4C4B-A0F6-5B7C57164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648" y="5447820"/>
            <a:ext cx="1809904" cy="716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DF98A1-02D4-2F6F-7154-14685697A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1435" y="383257"/>
            <a:ext cx="4200668" cy="40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918587" y="585009"/>
            <a:ext cx="5572701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805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Консорциум партнеров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DC5723D-C9A3-5CFE-D504-425AD74D823F}"/>
              </a:ext>
            </a:extLst>
          </p:cNvPr>
          <p:cNvSpPr/>
          <p:nvPr/>
        </p:nvSpPr>
        <p:spPr>
          <a:xfrm>
            <a:off x="1926332" y="2335990"/>
            <a:ext cx="2754000" cy="3159645"/>
          </a:xfrm>
          <a:prstGeom prst="roundRect">
            <a:avLst>
              <a:gd name="adj" fmla="val 3533"/>
            </a:avLst>
          </a:prstGeom>
          <a:solidFill>
            <a:schemeClr val="bg1"/>
          </a:solidFill>
          <a:ln w="6350">
            <a:solidFill>
              <a:srgbClr val="380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5F2A35A-6488-37E2-0668-61271B80169E}"/>
              </a:ext>
            </a:extLst>
          </p:cNvPr>
          <p:cNvSpPr/>
          <p:nvPr/>
        </p:nvSpPr>
        <p:spPr>
          <a:xfrm>
            <a:off x="1926332" y="3343716"/>
            <a:ext cx="2754000" cy="2151920"/>
          </a:xfrm>
          <a:prstGeom prst="roundRect">
            <a:avLst>
              <a:gd name="adj" fmla="val 3719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9459B7-D5D6-D948-32C7-5B7D835F764B}"/>
              </a:ext>
            </a:extLst>
          </p:cNvPr>
          <p:cNvSpPr txBox="1"/>
          <p:nvPr/>
        </p:nvSpPr>
        <p:spPr>
          <a:xfrm>
            <a:off x="2102854" y="3546360"/>
            <a:ext cx="247180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Ренессанс Страхование 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9FF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федеральная универсальная страховая компания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Входит в ТОП-10 страховых компаний в РФ</a:t>
            </a: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5936CCFA-E5CC-324A-7B04-A9DA8C131B46}"/>
              </a:ext>
            </a:extLst>
          </p:cNvPr>
          <p:cNvSpPr/>
          <p:nvPr/>
        </p:nvSpPr>
        <p:spPr>
          <a:xfrm>
            <a:off x="4821822" y="2335990"/>
            <a:ext cx="2754000" cy="3159645"/>
          </a:xfrm>
          <a:prstGeom prst="roundRect">
            <a:avLst>
              <a:gd name="adj" fmla="val 3533"/>
            </a:avLst>
          </a:prstGeom>
          <a:solidFill>
            <a:schemeClr val="bg1"/>
          </a:solidFill>
          <a:ln w="6350">
            <a:solidFill>
              <a:srgbClr val="380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0E6E2ED5-6B50-C1A3-DF0F-1EEC0A79EB42}"/>
              </a:ext>
            </a:extLst>
          </p:cNvPr>
          <p:cNvSpPr/>
          <p:nvPr/>
        </p:nvSpPr>
        <p:spPr>
          <a:xfrm>
            <a:off x="4827933" y="3343716"/>
            <a:ext cx="2754000" cy="2151920"/>
          </a:xfrm>
          <a:prstGeom prst="roundRect">
            <a:avLst>
              <a:gd name="adj" fmla="val 3719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9AD91B-3A4D-8AC5-75A0-4638673B8139}"/>
              </a:ext>
            </a:extLst>
          </p:cNvPr>
          <p:cNvSpPr txBox="1"/>
          <p:nvPr/>
        </p:nvSpPr>
        <p:spPr>
          <a:xfrm>
            <a:off x="5043409" y="3546360"/>
            <a:ext cx="236192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Budu (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ранее Ренессанс здоровье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" sz="1600" dirty="0">
                <a:solidFill>
                  <a:srgbClr val="7A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7A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сервисная компания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международным опытом. Организация лечения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и за рубежом</a:t>
            </a: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50152DFB-E2C0-9884-0467-684D0B6D8CB0}"/>
              </a:ext>
            </a:extLst>
          </p:cNvPr>
          <p:cNvSpPr/>
          <p:nvPr/>
        </p:nvSpPr>
        <p:spPr>
          <a:xfrm>
            <a:off x="7717312" y="2335989"/>
            <a:ext cx="2754000" cy="3159645"/>
          </a:xfrm>
          <a:prstGeom prst="roundRect">
            <a:avLst>
              <a:gd name="adj" fmla="val 3533"/>
            </a:avLst>
          </a:prstGeom>
          <a:solidFill>
            <a:schemeClr val="bg1"/>
          </a:solidFill>
          <a:ln w="6350">
            <a:solidFill>
              <a:srgbClr val="380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4EC45842-8514-DDF4-207B-AB2922C34F9B}"/>
              </a:ext>
            </a:extLst>
          </p:cNvPr>
          <p:cNvSpPr/>
          <p:nvPr/>
        </p:nvSpPr>
        <p:spPr>
          <a:xfrm>
            <a:off x="7723055" y="3343715"/>
            <a:ext cx="2754000" cy="2151920"/>
          </a:xfrm>
          <a:prstGeom prst="roundRect">
            <a:avLst>
              <a:gd name="adj" fmla="val 3719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7BDD41F-940D-DDA5-51C8-C3C6EF9D4654}"/>
              </a:ext>
            </a:extLst>
          </p:cNvPr>
          <p:cNvSpPr txBox="1"/>
          <p:nvPr/>
        </p:nvSpPr>
        <p:spPr>
          <a:xfrm>
            <a:off x="7944642" y="3546359"/>
            <a:ext cx="235243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Российская национальная перестраховочная компания – выступает в роли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9FF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перестраховщика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42" y="2479359"/>
            <a:ext cx="2025748" cy="719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21" y="2530695"/>
            <a:ext cx="2300814" cy="61819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9C60709-E6F7-67A4-6129-E4B9F9958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28884" y="2555126"/>
            <a:ext cx="2211679" cy="5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7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График роста котировок обои для рабочего стола, картинки и фото -  RabStol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2" y="1494977"/>
            <a:ext cx="11051334" cy="4707704"/>
          </a:xfrm>
          <a:prstGeom prst="roundRect">
            <a:avLst>
              <a:gd name="adj" fmla="val 2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91529" y="1507949"/>
            <a:ext cx="11051334" cy="4708849"/>
          </a:xfrm>
          <a:prstGeom prst="roundRect">
            <a:avLst>
              <a:gd name="adj" fmla="val 3792"/>
            </a:avLst>
          </a:prstGeom>
          <a:solidFill>
            <a:schemeClr val="bg1">
              <a:alpha val="71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52862" y="3542015"/>
            <a:ext cx="1941921" cy="1875934"/>
          </a:xfrm>
          <a:prstGeom prst="ellipse">
            <a:avLst/>
          </a:prstGeom>
          <a:gradFill>
            <a:gsLst>
              <a:gs pos="0">
                <a:srgbClr val="CDC8FF"/>
              </a:gs>
              <a:gs pos="100000">
                <a:srgbClr val="79FF3A"/>
              </a:gs>
            </a:gsLst>
            <a:lin ang="5400000" scaled="1"/>
          </a:gra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72749" y="2458936"/>
            <a:ext cx="1941921" cy="1875934"/>
          </a:xfrm>
          <a:prstGeom prst="ellipse">
            <a:avLst/>
          </a:prstGeom>
          <a:gradFill>
            <a:gsLst>
              <a:gs pos="0">
                <a:srgbClr val="CDC8FF"/>
              </a:gs>
              <a:gs pos="100000">
                <a:srgbClr val="79FF3A"/>
              </a:gs>
            </a:gsLst>
            <a:lin ang="5400000" scaled="1"/>
          </a:gra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221433" y="3677454"/>
            <a:ext cx="1624238" cy="1611984"/>
          </a:xfrm>
          <a:prstGeom prst="ellipse">
            <a:avLst/>
          </a:prstGeom>
          <a:solidFill>
            <a:schemeClr val="bg1">
              <a:alpha val="73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sz="2000" b="1" dirty="0"/>
          </a:p>
        </p:txBody>
      </p:sp>
      <p:sp>
        <p:nvSpPr>
          <p:cNvPr id="17" name="Овал 16"/>
          <p:cNvSpPr/>
          <p:nvPr/>
        </p:nvSpPr>
        <p:spPr>
          <a:xfrm>
            <a:off x="4132763" y="2605754"/>
            <a:ext cx="1621891" cy="1582298"/>
          </a:xfrm>
          <a:prstGeom prst="ellipse">
            <a:avLst/>
          </a:prstGeom>
          <a:solidFill>
            <a:schemeClr val="bg1">
              <a:alpha val="73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0" name="TextBox 19"/>
          <p:cNvSpPr txBox="1"/>
          <p:nvPr/>
        </p:nvSpPr>
        <p:spPr>
          <a:xfrm rot="10800000" flipH="1" flipV="1">
            <a:off x="702110" y="2211777"/>
            <a:ext cx="26424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b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диспансерном </a:t>
            </a:r>
          </a:p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учете с диагнозом</a:t>
            </a:r>
          </a:p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злокачественное новообразование</a:t>
            </a:r>
            <a:b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</a:t>
            </a:r>
          </a:p>
          <a:p>
            <a:pPr>
              <a:lnSpc>
                <a:spcPts val="15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2255" y="4840013"/>
            <a:ext cx="186697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H="1" flipV="1">
            <a:off x="3943246" y="4469526"/>
            <a:ext cx="21919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показателя распространённости рака</a:t>
            </a:r>
            <a:b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10 лет ** </a:t>
            </a:r>
          </a:p>
        </p:txBody>
      </p:sp>
      <p:sp>
        <p:nvSpPr>
          <p:cNvPr id="24" name="TextBox 23"/>
          <p:cNvSpPr txBox="1"/>
          <p:nvPr/>
        </p:nvSpPr>
        <p:spPr>
          <a:xfrm rot="10800000" flipH="1" flipV="1">
            <a:off x="6712386" y="2829366"/>
            <a:ext cx="209348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диагноз «рак» установлен впервые</a:t>
            </a:r>
          </a:p>
        </p:txBody>
      </p:sp>
      <p:sp>
        <p:nvSpPr>
          <p:cNvPr id="26" name="TextBox 25"/>
          <p:cNvSpPr txBox="1"/>
          <p:nvPr/>
        </p:nvSpPr>
        <p:spPr>
          <a:xfrm rot="10800000" flipH="1" flipV="1">
            <a:off x="9171924" y="4382067"/>
            <a:ext cx="191866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смертность</a:t>
            </a:r>
          </a:p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рака приблизительно (человек в год)</a:t>
            </a:r>
          </a:p>
          <a:p>
            <a:pPr>
              <a:lnSpc>
                <a:spcPts val="15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8026" y="3168520"/>
            <a:ext cx="943170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+ 32%</a:t>
            </a:r>
          </a:p>
          <a:p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324492" y="4225240"/>
            <a:ext cx="142436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4 000 000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2467" y="6223259"/>
            <a:ext cx="24389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отношение количества заболевших</a:t>
            </a:r>
            <a:b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 общей численности населения</a:t>
            </a:r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45554" y="6236891"/>
            <a:ext cx="336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*статистика по итогам 2022 г. </a:t>
            </a:r>
            <a:b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официального сайта Ассоциации онкологов России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583892" y="373039"/>
            <a:ext cx="11069604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в РФ по «</a:t>
            </a:r>
            <a:r>
              <a:rPr lang="ru-RU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онкозаболеваниям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за 2022 г </a:t>
            </a:r>
            <a:r>
              <a:rPr lang="ru-RU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766795" y="3509070"/>
            <a:ext cx="1941921" cy="1875934"/>
          </a:xfrm>
          <a:prstGeom prst="ellipse">
            <a:avLst/>
          </a:prstGeom>
          <a:gradFill>
            <a:gsLst>
              <a:gs pos="0">
                <a:srgbClr val="CDC8FF"/>
              </a:gs>
              <a:gs pos="100000">
                <a:srgbClr val="79FF3A"/>
              </a:gs>
            </a:gsLst>
            <a:lin ang="5400000" scaled="1"/>
          </a:gra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926809" y="3655888"/>
            <a:ext cx="1621891" cy="1582298"/>
          </a:xfrm>
          <a:prstGeom prst="ellipse">
            <a:avLst/>
          </a:prstGeom>
          <a:solidFill>
            <a:schemeClr val="bg1">
              <a:alpha val="73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04387" y="4233572"/>
            <a:ext cx="110948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625 000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39" name="Овал 38"/>
          <p:cNvSpPr/>
          <p:nvPr/>
        </p:nvSpPr>
        <p:spPr>
          <a:xfrm>
            <a:off x="9150725" y="2401755"/>
            <a:ext cx="1941921" cy="1875934"/>
          </a:xfrm>
          <a:prstGeom prst="ellipse">
            <a:avLst/>
          </a:prstGeom>
          <a:gradFill>
            <a:gsLst>
              <a:gs pos="0">
                <a:srgbClr val="CDC8FF"/>
              </a:gs>
              <a:gs pos="100000">
                <a:srgbClr val="79FF3A"/>
              </a:gs>
            </a:gsLst>
            <a:lin ang="5400000" scaled="1"/>
          </a:gra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9310739" y="2537556"/>
            <a:ext cx="1621891" cy="1582298"/>
          </a:xfrm>
          <a:prstGeom prst="ellipse">
            <a:avLst/>
          </a:prstGeom>
          <a:solidFill>
            <a:schemeClr val="bg1">
              <a:alpha val="73000"/>
            </a:schemeClr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11630" y="3110261"/>
            <a:ext cx="1141641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300 000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человек в год</a:t>
            </a:r>
          </a:p>
        </p:txBody>
      </p:sp>
      <p:sp>
        <p:nvSpPr>
          <p:cNvPr id="11" name="Дуга 10"/>
          <p:cNvSpPr/>
          <p:nvPr/>
        </p:nvSpPr>
        <p:spPr>
          <a:xfrm rot="9713598">
            <a:off x="630734" y="2827502"/>
            <a:ext cx="1784833" cy="1600822"/>
          </a:xfrm>
          <a:prstGeom prst="arc">
            <a:avLst>
              <a:gd name="adj1" fmla="val 17619735"/>
              <a:gd name="adj2" fmla="val 5020823"/>
            </a:avLst>
          </a:prstGeom>
          <a:ln w="38100" cap="rnd">
            <a:solidFill>
              <a:srgbClr val="3E0071"/>
            </a:solidFill>
            <a:prstDash val="sysDash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10461417">
            <a:off x="3785904" y="3362383"/>
            <a:ext cx="1785983" cy="1798157"/>
          </a:xfrm>
          <a:prstGeom prst="arc">
            <a:avLst>
              <a:gd name="adj1" fmla="val 17961586"/>
              <a:gd name="adj2" fmla="val 4968209"/>
            </a:avLst>
          </a:prstGeom>
          <a:ln w="38100" cap="rnd">
            <a:solidFill>
              <a:srgbClr val="3E0071"/>
            </a:soli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1828289">
            <a:off x="6054175" y="2525774"/>
            <a:ext cx="1639602" cy="2556025"/>
          </a:xfrm>
          <a:prstGeom prst="arc">
            <a:avLst>
              <a:gd name="adj1" fmla="val 1527809"/>
              <a:gd name="adj2" fmla="val 16654519"/>
            </a:avLst>
          </a:prstGeom>
          <a:ln w="38100" cap="rnd">
            <a:solidFill>
              <a:srgbClr val="3E0071"/>
            </a:solidFill>
            <a:prstDash val="sysDash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>
            <a:off x="9369540" y="3282990"/>
            <a:ext cx="2165115" cy="1841716"/>
          </a:xfrm>
          <a:prstGeom prst="arc">
            <a:avLst>
              <a:gd name="adj1" fmla="val 16792960"/>
              <a:gd name="adj2" fmla="val 3949810"/>
            </a:avLst>
          </a:prstGeom>
          <a:ln w="38100" cap="rnd">
            <a:solidFill>
              <a:srgbClr val="3E0071"/>
            </a:solidFill>
            <a:prstDash val="sysDash"/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6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7109331" y="1845733"/>
            <a:ext cx="409069" cy="206102"/>
          </a:xfrm>
          <a:prstGeom prst="rect">
            <a:avLst/>
          </a:prstGeom>
          <a:solidFill>
            <a:srgbClr val="79FF3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12021" y="5897534"/>
            <a:ext cx="12192000" cy="774711"/>
          </a:xfrm>
          <a:prstGeom prst="rect">
            <a:avLst/>
          </a:prstGeom>
          <a:gradFill flip="none" rotWithShape="1">
            <a:gsLst>
              <a:gs pos="32000">
                <a:srgbClr val="CDC8FF"/>
              </a:gs>
              <a:gs pos="68000">
                <a:srgbClr val="79FF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2021" y="4979630"/>
            <a:ext cx="12192000" cy="774711"/>
          </a:xfrm>
          <a:prstGeom prst="rect">
            <a:avLst/>
          </a:prstGeom>
          <a:gradFill flip="none" rotWithShape="1">
            <a:gsLst>
              <a:gs pos="32000">
                <a:srgbClr val="CDC8FF"/>
              </a:gs>
              <a:gs pos="68000">
                <a:srgbClr val="79FF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2021" y="4061725"/>
            <a:ext cx="12192000" cy="774711"/>
          </a:xfrm>
          <a:prstGeom prst="rect">
            <a:avLst/>
          </a:prstGeom>
          <a:gradFill flip="none" rotWithShape="1">
            <a:gsLst>
              <a:gs pos="32000">
                <a:srgbClr val="CDC8FF"/>
              </a:gs>
              <a:gs pos="68000">
                <a:srgbClr val="79FF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2021" y="3143820"/>
            <a:ext cx="12192000" cy="774711"/>
          </a:xfrm>
          <a:prstGeom prst="rect">
            <a:avLst/>
          </a:prstGeom>
          <a:gradFill flip="none" rotWithShape="1">
            <a:gsLst>
              <a:gs pos="32000">
                <a:srgbClr val="CDC8FF"/>
              </a:gs>
              <a:gs pos="68000">
                <a:srgbClr val="79FF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225915"/>
            <a:ext cx="12192000" cy="774711"/>
          </a:xfrm>
          <a:prstGeom prst="rect">
            <a:avLst/>
          </a:prstGeom>
          <a:gradFill flip="none" rotWithShape="1">
            <a:gsLst>
              <a:gs pos="32000">
                <a:srgbClr val="CDC8FF"/>
              </a:gs>
              <a:gs pos="68000">
                <a:srgbClr val="79FF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587" y="549393"/>
            <a:ext cx="10674396" cy="941796"/>
          </a:xfrm>
        </p:spPr>
        <p:txBody>
          <a:bodyPr/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 чем сталкиваются клиенты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 постановке диагноза по критическому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заболеванию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7111" y="3373282"/>
            <a:ext cx="3987992" cy="276999"/>
          </a:xfrm>
        </p:spPr>
        <p:txBody>
          <a:bodyPr/>
          <a:lstStyle/>
          <a:p>
            <a:r>
              <a:rPr lang="ru-RU" sz="18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Сомнения в установленном диагнозе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1349909" y="1798736"/>
            <a:ext cx="2492420" cy="27441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502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пациента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343644" y="4283062"/>
            <a:ext cx="263325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 не упустить время?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352400" y="2516981"/>
            <a:ext cx="262450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Страх, паника, приговор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42286" y="5090204"/>
            <a:ext cx="312551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charset="0"/>
                <a:cs typeface="Arial" charset="0"/>
              </a:rPr>
              <a:t>Как выбрать лучшую клинику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charset="0"/>
                <a:cs typeface="Arial" charset="0"/>
              </a:rPr>
              <a:t>и попасть в нее?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44339" y="5992313"/>
            <a:ext cx="33482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Где найти деньги </a:t>
            </a:r>
            <a:r>
              <a:rPr lang="ru-RU" sz="1800" noProof="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лечение </a:t>
            </a:r>
            <a:br>
              <a:rPr lang="ru-RU" sz="1800" noProof="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noProof="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лекарства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6686820" y="2516981"/>
            <a:ext cx="31172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E00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Психологическая поддержка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6689481" y="3373282"/>
            <a:ext cx="3987992" cy="2769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Верификация диагноза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6686820" y="4203920"/>
            <a:ext cx="537817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Полная организация лечения в течение 14 дней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6692125" y="5090204"/>
            <a:ext cx="481595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лечения в лучших профильных клиниках мира</a:t>
            </a: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6734874" y="5992313"/>
            <a:ext cx="441688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20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8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EDC00"/>
              </a:buClr>
              <a:buSzTx/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EDC00"/>
              </a:buClr>
              <a:buFont typeface="Arial"/>
              <a:buNone/>
              <a:tabLst/>
              <a:defRPr sz="1600" kern="1200">
                <a:solidFill>
                  <a:srgbClr val="28323C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1800" dirty="0"/>
              <a:t>100% оплата лечения страховой компанией</a:t>
            </a:r>
          </a:p>
        </p:txBody>
      </p:sp>
      <p:sp>
        <p:nvSpPr>
          <p:cNvPr id="46" name="Текст 4"/>
          <p:cNvSpPr>
            <a:spLocks noGrp="1"/>
          </p:cNvSpPr>
          <p:nvPr>
            <p:ph type="body" sz="quarter" idx="15"/>
          </p:nvPr>
        </p:nvSpPr>
        <p:spPr>
          <a:xfrm>
            <a:off x="6698362" y="1794356"/>
            <a:ext cx="2492420" cy="27441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502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400" b="1" dirty="0">
                <a:solidFill>
                  <a:srgbClr val="502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1800" b="1" dirty="0">
                <a:solidFill>
                  <a:srgbClr val="502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их решаем</a:t>
            </a:r>
          </a:p>
        </p:txBody>
      </p:sp>
    </p:spTree>
    <p:extLst>
      <p:ext uri="{BB962C8B-B14F-4D97-AF65-F5344CB8AC3E}">
        <p14:creationId xmlns:p14="http://schemas.microsoft.com/office/powerpoint/2010/main" val="47913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56943" y="556590"/>
            <a:ext cx="4916425" cy="5739296"/>
          </a:xfrm>
          <a:prstGeom prst="roundRect">
            <a:avLst>
              <a:gd name="adj" fmla="val 8659"/>
            </a:avLst>
          </a:prstGeom>
          <a:solidFill>
            <a:srgbClr val="79FF3A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/>
          </a:p>
        </p:txBody>
      </p:sp>
      <p:sp>
        <p:nvSpPr>
          <p:cNvPr id="11" name="Text 0"/>
          <p:cNvSpPr/>
          <p:nvPr/>
        </p:nvSpPr>
        <p:spPr>
          <a:xfrm>
            <a:off x="1342306" y="965608"/>
            <a:ext cx="4266641" cy="1678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00"/>
              </a:lnSpc>
            </a:pPr>
            <a:r>
              <a:rPr lang="en-US" sz="36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Budu – </a:t>
            </a:r>
            <a:r>
              <a:rPr lang="ru-RU" sz="36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сервис и организация лечения</a:t>
            </a:r>
          </a:p>
        </p:txBody>
      </p:sp>
      <p:sp>
        <p:nvSpPr>
          <p:cNvPr id="14" name="Text 3"/>
          <p:cNvSpPr/>
          <p:nvPr/>
        </p:nvSpPr>
        <p:spPr>
          <a:xfrm>
            <a:off x="6086429" y="3116455"/>
            <a:ext cx="261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ru-RU" sz="1400" dirty="0">
              <a:solidFill>
                <a:srgbClr val="404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77ED68-EDED-114C-06AA-B0D24CAB2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31242" y="3724620"/>
            <a:ext cx="1660634" cy="1887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9754" y="3648578"/>
            <a:ext cx="5223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CFDD01"/>
              </a:buClr>
            </a:pP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250 штатных врачей, психологов </a:t>
            </a:r>
            <a:b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медицинских ассистентов для оказания клиентам высококачественного обслуживания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9754" y="773706"/>
            <a:ext cx="5647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группы Ренессанс  </a:t>
            </a:r>
          </a:p>
          <a:p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вопросах урегулирования страхового случая взаимодействие между страховщиком и сервисной компанией происходит более оперативно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9754" y="5023148"/>
            <a:ext cx="5223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Сотрудничает с ведущими медицинскими учреждениями, которые работают в соответствии  с международными протоколами лечения онкологических заболеваний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9754" y="2228994"/>
            <a:ext cx="544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Сервисная компания c технологиями </a:t>
            </a:r>
            <a:b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международным опытом организации лечения в лучших клиниках России и за рубежом </a:t>
            </a:r>
            <a:r>
              <a:rPr lang="ru-RU" sz="1100" dirty="0">
                <a:solidFill>
                  <a:srgbClr val="3E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A8CE34-465B-05A1-AA41-58FC08044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83642" y="1031763"/>
            <a:ext cx="291416" cy="2772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2A8CE34-465B-05A1-AA41-58FC08044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83642" y="2450632"/>
            <a:ext cx="291416" cy="2772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2A8CE34-465B-05A1-AA41-58FC08044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83642" y="3869501"/>
            <a:ext cx="291416" cy="2772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A8CE34-465B-05A1-AA41-58FC08044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83642" y="5288371"/>
            <a:ext cx="291416" cy="2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6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B4C9DB6-19BC-68A0-994E-314B9EE9C9EB}"/>
              </a:ext>
            </a:extLst>
          </p:cNvPr>
          <p:cNvSpPr/>
          <p:nvPr/>
        </p:nvSpPr>
        <p:spPr>
          <a:xfrm>
            <a:off x="6782971" y="254694"/>
            <a:ext cx="5039051" cy="6121400"/>
          </a:xfrm>
          <a:prstGeom prst="roundRect">
            <a:avLst>
              <a:gd name="adj" fmla="val 3719"/>
            </a:avLst>
          </a:prstGeom>
          <a:solidFill>
            <a:srgbClr val="38056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415EB-47DD-624D-04A5-03A7918D4555}"/>
              </a:ext>
            </a:extLst>
          </p:cNvPr>
          <p:cNvSpPr txBox="1"/>
          <p:nvPr/>
        </p:nvSpPr>
        <p:spPr>
          <a:xfrm>
            <a:off x="940977" y="2222223"/>
            <a:ext cx="6105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 пациентов, прошедших лечение </a:t>
            </a:r>
            <a:b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критических заболеваний</a:t>
            </a: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73BD3FC0-FBCE-A741-5830-5076B9EC46C2}"/>
              </a:ext>
            </a:extLst>
          </p:cNvPr>
          <p:cNvSpPr/>
          <p:nvPr/>
        </p:nvSpPr>
        <p:spPr>
          <a:xfrm>
            <a:off x="7147447" y="648693"/>
            <a:ext cx="4363657" cy="933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Ведущая </a:t>
            </a:r>
            <a:r>
              <a:rPr lang="ru-RU" sz="2000" dirty="0">
                <a:solidFill>
                  <a:srgbClr val="7A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сервисная компания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международным опытом</a:t>
            </a:r>
            <a:endParaRPr lang="ru-RU" sz="2000" dirty="0">
              <a:solidFill>
                <a:srgbClr val="FFFFFF"/>
              </a:solidFill>
              <a:latin typeface="Arial" panose="020B0604020202020204" pitchFamily="34" charset="0"/>
              <a:ea typeface="Arial Regular" pitchFamily="34" charset="-122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A9A0818D-C53C-EE4D-927F-15D2B6978B70}"/>
              </a:ext>
            </a:extLst>
          </p:cNvPr>
          <p:cNvSpPr txBox="1">
            <a:spLocks/>
          </p:cNvSpPr>
          <p:nvPr/>
        </p:nvSpPr>
        <p:spPr>
          <a:xfrm>
            <a:off x="7444825" y="2878187"/>
            <a:ext cx="2448322" cy="3227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портфеле АО «Буду»</a:t>
            </a:r>
          </a:p>
          <a:p>
            <a:pPr algn="l">
              <a:lnSpc>
                <a:spcPct val="100000"/>
              </a:lnSpc>
            </a:pPr>
            <a:endParaRPr lang="ru-RU" sz="1600" b="1" dirty="0">
              <a:solidFill>
                <a:srgbClr val="79FF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B6622DB-EFCD-CA0E-C92D-F77DC0D83579}"/>
              </a:ext>
            </a:extLst>
          </p:cNvPr>
          <p:cNvSpPr txBox="1">
            <a:spLocks/>
          </p:cNvSpPr>
          <p:nvPr/>
        </p:nvSpPr>
        <p:spPr>
          <a:xfrm>
            <a:off x="7453291" y="3221926"/>
            <a:ext cx="4003295" cy="503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500 000 клиентов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B6EA2B-39DB-96EC-6FDA-957FFE4E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2030" y="2059247"/>
            <a:ext cx="264057" cy="252000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7C07FBB8-8A0F-5589-BA33-117B486DA7E1}"/>
              </a:ext>
            </a:extLst>
          </p:cNvPr>
          <p:cNvSpPr txBox="1">
            <a:spLocks/>
          </p:cNvSpPr>
          <p:nvPr/>
        </p:nvSpPr>
        <p:spPr>
          <a:xfrm>
            <a:off x="7454270" y="3692999"/>
            <a:ext cx="4216846" cy="440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выплата за лечение за рубежом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8B7429B4-21A8-6C57-C087-CDF73EB06024}"/>
              </a:ext>
            </a:extLst>
          </p:cNvPr>
          <p:cNvSpPr txBox="1">
            <a:spLocks/>
          </p:cNvSpPr>
          <p:nvPr/>
        </p:nvSpPr>
        <p:spPr>
          <a:xfrm>
            <a:off x="7443307" y="4093459"/>
            <a:ext cx="1104102" cy="3069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121 500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89C85B-C10E-3074-281F-87A1A4C357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2030" y="3731851"/>
            <a:ext cx="264057" cy="252000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7BD28671-532B-F885-B92B-B9D83DCADB6D}"/>
              </a:ext>
            </a:extLst>
          </p:cNvPr>
          <p:cNvSpPr txBox="1">
            <a:spLocks/>
          </p:cNvSpPr>
          <p:nvPr/>
        </p:nvSpPr>
        <p:spPr>
          <a:xfrm>
            <a:off x="7453540" y="4598203"/>
            <a:ext cx="4057563" cy="293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выплата за лечение в РФ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2B4AC2C-6027-7535-6E29-8A52AE586D02}"/>
              </a:ext>
            </a:extLst>
          </p:cNvPr>
          <p:cNvSpPr txBox="1">
            <a:spLocks/>
          </p:cNvSpPr>
          <p:nvPr/>
        </p:nvSpPr>
        <p:spPr>
          <a:xfrm>
            <a:off x="7457314" y="4979527"/>
            <a:ext cx="4003295" cy="503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2 100 000 рублей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B74E9-1344-C0A6-7384-5C55EB42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2030" y="4649924"/>
            <a:ext cx="264057" cy="252000"/>
          </a:xfrm>
          <a:prstGeom prst="rect">
            <a:avLst/>
          </a:prstGeom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950742"/>
              </p:ext>
            </p:extLst>
          </p:nvPr>
        </p:nvGraphicFramePr>
        <p:xfrm>
          <a:off x="348581" y="2598479"/>
          <a:ext cx="5803213" cy="410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B6EA2B-39DB-96EC-6FDA-957FFE4E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2030" y="2895364"/>
            <a:ext cx="264057" cy="252000"/>
          </a:xfrm>
          <a:prstGeom prst="rect">
            <a:avLst/>
          </a:prstGeom>
        </p:spPr>
      </p:pic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A9A0818D-C53C-EE4D-927F-15D2B6978B70}"/>
              </a:ext>
            </a:extLst>
          </p:cNvPr>
          <p:cNvSpPr txBox="1">
            <a:spLocks/>
          </p:cNvSpPr>
          <p:nvPr/>
        </p:nvSpPr>
        <p:spPr>
          <a:xfrm>
            <a:off x="7453291" y="1976232"/>
            <a:ext cx="3698413" cy="784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лечения </a:t>
            </a: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клиниках России и за рубежом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940977" y="618476"/>
            <a:ext cx="6223786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3E0071"/>
                </a:solidFill>
                <a:latin typeface="Arial" panose="020B0604020202020204" pitchFamily="34" charset="0"/>
                <a:ea typeface="Arial Regular" pitchFamily="34" charset="-122"/>
                <a:cs typeface="Arial" panose="020B0604020202020204" pitchFamily="34" charset="0"/>
              </a:rPr>
              <a:t>АО «Буду» </a:t>
            </a:r>
            <a:r>
              <a:rPr lang="ru-RU" sz="32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эксперт </a:t>
            </a:r>
            <a:br>
              <a:rPr lang="ru-RU" sz="32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3805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организации медицинских услуг</a:t>
            </a:r>
          </a:p>
        </p:txBody>
      </p:sp>
    </p:spTree>
    <p:extLst>
      <p:ext uri="{BB962C8B-B14F-4D97-AF65-F5344CB8AC3E}">
        <p14:creationId xmlns:p14="http://schemas.microsoft.com/office/powerpoint/2010/main" val="205987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0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7C461F3-B68A-7CB8-1C02-9E730B372B24}"/>
              </a:ext>
            </a:extLst>
          </p:cNvPr>
          <p:cNvSpPr txBox="1"/>
          <p:nvPr/>
        </p:nvSpPr>
        <p:spPr>
          <a:xfrm>
            <a:off x="960415" y="799267"/>
            <a:ext cx="10534899" cy="28212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79FF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Видео-отзыв Александра, который прошел эффективное лечение онкологического заболевания, 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организованное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Budu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ts val="4400"/>
              </a:lnSpc>
              <a:defRPr/>
            </a:pPr>
            <a:r>
              <a:rPr lang="ru-RU" sz="4000" u="sng" dirty="0">
                <a:hlinkClick r:id="rId3"/>
              </a:rPr>
              <a:t>https://disk.yandex.ru/i/cj8VIQCClK-l7w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F7B33A3-CC9C-635E-EFB4-765A07CDF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0415" y="5408442"/>
            <a:ext cx="1186288" cy="5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05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9FF3A"/>
        </a:solidFill>
        <a:ln w="634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резентация - Лечение критических заболеваний (ЮЛ) (клиент)">
  <a:themeElements>
    <a:clrScheme name="Цвет 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EDC00"/>
      </a:accent1>
      <a:accent2>
        <a:srgbClr val="E6F0FA"/>
      </a:accent2>
      <a:accent3>
        <a:srgbClr val="59646E"/>
      </a:accent3>
      <a:accent4>
        <a:srgbClr val="96A0AA"/>
      </a:accent4>
      <a:accent5>
        <a:srgbClr val="59646E"/>
      </a:accent5>
      <a:accent6>
        <a:srgbClr val="28323C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11028</TotalTime>
  <Words>3356</Words>
  <Application>Microsoft Office PowerPoint</Application>
  <PresentationFormat>Широкоэкранный</PresentationFormat>
  <Paragraphs>477</Paragraphs>
  <Slides>30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Arial Bold</vt:lpstr>
      <vt:lpstr>Calibri</vt:lpstr>
      <vt:lpstr>Calibri Light</vt:lpstr>
      <vt:lpstr>Verdana</vt:lpstr>
      <vt:lpstr>Wingdings</vt:lpstr>
      <vt:lpstr>Тема Office</vt:lpstr>
      <vt:lpstr>Презентация - Лечение критических заболеваний (ЮЛ) (клиент)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чем сталкиваются клиенты  при постановке диагноза по критическому заболеванию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Кравченко М</dc:creator>
  <cp:keywords/>
  <dc:description/>
  <cp:lastModifiedBy>Елена Согрина</cp:lastModifiedBy>
  <cp:revision>666</cp:revision>
  <cp:lastPrinted>2025-09-01T06:29:49Z</cp:lastPrinted>
  <dcterms:created xsi:type="dcterms:W3CDTF">2023-07-06T11:27:05Z</dcterms:created>
  <dcterms:modified xsi:type="dcterms:W3CDTF">2025-09-02T05:53:40Z</dcterms:modified>
  <cp:category/>
</cp:coreProperties>
</file>